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3" r:id="rId12"/>
    <p:sldId id="267" r:id="rId13"/>
    <p:sldId id="268" r:id="rId14"/>
    <p:sldId id="274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0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4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79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1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8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3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6A0F-7C9E-4D71-A097-7DA29AA86343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C2DCEE-9A92-4902-9E97-D4EE496E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dilet.zan.kz/rus/docs/V2000020837#z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A1D9E-2DF0-4C53-9A73-13198945C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534" y="4294465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Поставщик</a:t>
            </a:r>
            <a:r>
              <a:rPr lang="ru-RU" sz="44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1960C1-3253-4390-944A-2FDF906B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5658" y="2563535"/>
            <a:ext cx="4805691" cy="838831"/>
          </a:xfrm>
        </p:spPr>
        <p:txBody>
          <a:bodyPr anchor="b">
            <a:no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</a:rPr>
              <a:t>Проведение закупа в соответствии с Приказом Министра образования и науки РК 08.06.2020 </a:t>
            </a:r>
            <a:r>
              <a:rPr lang="ru-RU" sz="2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235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2FA75-21DD-473D-AA1A-F8458342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2253898" y="1065880"/>
            <a:ext cx="4141760" cy="29953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422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3DE0A1-B5DD-4291-A361-436DF71C0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2" y="1211579"/>
            <a:ext cx="12161518" cy="1221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0FBA1-BCDB-481E-AEEF-3155395A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12" y="2623677"/>
            <a:ext cx="10904419" cy="4024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3EED894-D3A4-4100-8208-6BCF8807BFAB}"/>
              </a:ext>
            </a:extLst>
          </p:cNvPr>
          <p:cNvSpPr txBox="1">
            <a:spLocks/>
          </p:cNvSpPr>
          <p:nvPr/>
        </p:nvSpPr>
        <p:spPr>
          <a:xfrm>
            <a:off x="1032608" y="71126"/>
            <a:ext cx="10515600" cy="66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Сведения о квалификации при закупках товара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1BF677-8534-4A9B-8F77-2A774FEA2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E9197-008F-46D1-B681-94F0C08A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50" y="130629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Копирование сведений из других закупок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9B43A-110E-4B55-9E34-9B6DE177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54" y="698565"/>
            <a:ext cx="9221520" cy="1445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188A8-CDFE-427E-A971-872C6E68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69" y="1766236"/>
            <a:ext cx="7799631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D88082-EBB1-410B-9D1E-97C62F597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8" y="2689375"/>
            <a:ext cx="10146084" cy="351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26AC38-BC79-4CCC-8ED7-A3AE429FA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50" y="5723738"/>
            <a:ext cx="8267285" cy="871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0AA39C-AAA0-4A3F-9B30-D2E1A76E7C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56446-799D-4AC0-ADCB-728A425B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9841"/>
            <a:ext cx="10515600" cy="671823"/>
          </a:xfrm>
        </p:spPr>
        <p:txBody>
          <a:bodyPr>
            <a:normAutofit/>
          </a:bodyPr>
          <a:lstStyle/>
          <a:p>
            <a:r>
              <a:rPr lang="ru-RU" dirty="0"/>
              <a:t>Обеспечение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674A19-20C1-4FC4-8448-006DCF1A2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650804"/>
            <a:ext cx="10515600" cy="840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B753DA-D6D3-478D-85BB-8DDB0BB8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2" y="1433487"/>
            <a:ext cx="8676175" cy="1167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2C3D7-C0F8-4FF3-8FBA-7BE091B4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9" y="2760114"/>
            <a:ext cx="9153017" cy="2555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F318D-7402-4AFF-A5B3-1EE7D34E4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12011-C9A6-4BAF-A600-75005E2AFCEA}"/>
              </a:ext>
            </a:extLst>
          </p:cNvPr>
          <p:cNvSpPr txBox="1"/>
          <p:nvPr/>
        </p:nvSpPr>
        <p:spPr>
          <a:xfrm>
            <a:off x="4473557" y="2635460"/>
            <a:ext cx="794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Платежное поручение/банковская гарантия (электронная копия)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C99917-73A4-47A8-95C8-89394A9E1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455" y="4061355"/>
            <a:ext cx="7944804" cy="1801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F274A-011A-40F5-AC8F-0AA14632E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69" y="5622805"/>
            <a:ext cx="9629537" cy="1156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8ABDAE-826F-4D8A-A224-91D3989B25B3}"/>
              </a:ext>
            </a:extLst>
          </p:cNvPr>
          <p:cNvSpPr txBox="1"/>
          <p:nvPr/>
        </p:nvSpPr>
        <p:spPr>
          <a:xfrm>
            <a:off x="6202837" y="4061355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Электронная банковская гарантия</a:t>
            </a:r>
          </a:p>
        </p:txBody>
      </p:sp>
    </p:spTree>
    <p:extLst>
      <p:ext uri="{BB962C8B-B14F-4D97-AF65-F5344CB8AC3E}">
        <p14:creationId xmlns:p14="http://schemas.microsoft.com/office/powerpoint/2010/main" val="25051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15D45-2F60-40F8-94F0-70DC6683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668321"/>
            <a:ext cx="10515601" cy="12921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7D6FC-2E7D-4FBC-A94B-2088BFEB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30" y="167162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Подписание и подача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9F0C6-0495-4809-A878-3F544102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11" y="1997847"/>
            <a:ext cx="10693138" cy="13467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A2C96-3DBE-43FD-AD67-FF2417AE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41" y="5693044"/>
            <a:ext cx="7020749" cy="993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8D813-1746-43FF-B16D-10EF4BF72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223" y="3175864"/>
            <a:ext cx="7698837" cy="33063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DCD64-5870-48A8-B039-23173A625D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C6958-2BE0-43AC-9B64-01215C77850D}"/>
              </a:ext>
            </a:extLst>
          </p:cNvPr>
          <p:cNvSpPr txBox="1"/>
          <p:nvPr/>
        </p:nvSpPr>
        <p:spPr>
          <a:xfrm>
            <a:off x="1338606" y="4151595"/>
            <a:ext cx="3182281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Подписать заявку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Проверить все данные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Подать заявку</a:t>
            </a:r>
          </a:p>
        </p:txBody>
      </p:sp>
    </p:spTree>
    <p:extLst>
      <p:ext uri="{BB962C8B-B14F-4D97-AF65-F5344CB8AC3E}">
        <p14:creationId xmlns:p14="http://schemas.microsoft.com/office/powerpoint/2010/main" val="3007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61AF3-ED88-40B0-B2A0-041ED505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12" y="152769"/>
            <a:ext cx="8911687" cy="714496"/>
          </a:xfrm>
        </p:spPr>
        <p:txBody>
          <a:bodyPr/>
          <a:lstStyle/>
          <a:p>
            <a:r>
              <a:rPr lang="ru-RU" b="1" dirty="0"/>
              <a:t>Проверки при подаче заявки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2A6D38-1E13-4448-8BC8-B10EB4706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3E9A2-1968-40F1-A7C5-758FEC3865C2}"/>
              </a:ext>
            </a:extLst>
          </p:cNvPr>
          <p:cNvSpPr/>
          <p:nvPr/>
        </p:nvSpPr>
        <p:spPr>
          <a:xfrm>
            <a:off x="963038" y="1202085"/>
            <a:ext cx="110408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При нажатии на «Подать заявку» система также осуществляет проверку на наличие поставщика в РНУ и ЕРД. В случае если поставщик состоит в реестре – отображается ошибка.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 вы не можете подать заявку, так как состоите в реестре недобросовестных поставщиков».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  вы не можете подать заявку, так как состоите в реестре должников».</a:t>
            </a:r>
          </a:p>
          <a:p>
            <a:pPr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При подаче заявки поставщиком, Система проверяет, имеется ли в личном кабинете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запрошенные сведения о наличии налоговой задолженности и задолженности по обязательным пенсионным взносам, обязательным профессиональным пенсионным взносам и социальным отчислениям с ИС ЦУЛС полученные не раньше даты публикации объявления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Если не имеется, Система отображает сообщение об ошибке поставщику:</a:t>
            </a:r>
          </a:p>
          <a:p>
            <a:pPr algn="just"/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Для подачи заявки на участие в закупке {номер объявления} необходимо иметь актуальные запрошенные сведения о налоговой  задолженности и задолженность по обязательным пенсионным взносам, обязательным профессиональным пенсионным взносам и социальным отчислениям полученные не раньше даты публикации объявления. Для получения сведения перейдите в личный кабинет, получите актуальные сведения. После получения сведений необходимо заново нажать на кнопку «Подать» в предварительном просмотре заявки.</a:t>
            </a:r>
            <a:endParaRPr lang="ru-RU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8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14EF-8BAF-4E16-9963-5365B0D5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45" y="122619"/>
            <a:ext cx="10515600" cy="65297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Редактирование, удаление проекта заявки.</a:t>
            </a:r>
            <a:br>
              <a:rPr lang="ru-RU" dirty="0"/>
            </a:br>
            <a:r>
              <a:rPr lang="ru-RU" dirty="0"/>
              <a:t>Отзыв заявки.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4D030B-57ED-4488-B9F0-1952974F6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2" y="893446"/>
            <a:ext cx="6323809" cy="1704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C4B85-D71B-410E-AE9C-C4B96DDB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3" y="5329183"/>
            <a:ext cx="12192000" cy="740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27E03C-4F28-40F0-B8C1-5876304B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93" y="3476335"/>
            <a:ext cx="11960652" cy="652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DA0C1-A184-48F7-8F8E-DD18F54D2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B0A05-806C-456A-B268-DFF96C4A92C3}"/>
              </a:ext>
            </a:extLst>
          </p:cNvPr>
          <p:cNvSpPr txBox="1"/>
          <p:nvPr/>
        </p:nvSpPr>
        <p:spPr>
          <a:xfrm>
            <a:off x="1332689" y="2947481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 статусе «Проект»: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7CA98-05D9-4988-B431-2A29E4DA9152}"/>
              </a:ext>
            </a:extLst>
          </p:cNvPr>
          <p:cNvSpPr txBox="1"/>
          <p:nvPr/>
        </p:nvSpPr>
        <p:spPr>
          <a:xfrm>
            <a:off x="8803532" y="2947481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Редактировать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73C73-6B0D-4E4D-9A2F-5732F436CD72}"/>
              </a:ext>
            </a:extLst>
          </p:cNvPr>
          <p:cNvSpPr txBox="1"/>
          <p:nvPr/>
        </p:nvSpPr>
        <p:spPr>
          <a:xfrm>
            <a:off x="10428050" y="428882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Удалить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F24DE04A-B7AE-40A5-BA86-4F6FC9975C22}"/>
              </a:ext>
            </a:extLst>
          </p:cNvPr>
          <p:cNvCxnSpPr>
            <a:stCxn id="8" idx="3"/>
          </p:cNvCxnSpPr>
          <p:nvPr/>
        </p:nvCxnSpPr>
        <p:spPr>
          <a:xfrm>
            <a:off x="10687381" y="3132147"/>
            <a:ext cx="839047" cy="505998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87EB614B-1323-42E6-8DA6-F8EEE799703F}"/>
              </a:ext>
            </a:extLst>
          </p:cNvPr>
          <p:cNvCxnSpPr>
            <a:stCxn id="9" idx="3"/>
          </p:cNvCxnSpPr>
          <p:nvPr/>
        </p:nvCxnSpPr>
        <p:spPr>
          <a:xfrm flipV="1">
            <a:off x="11526428" y="3797667"/>
            <a:ext cx="379626" cy="67582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190C77-676D-46A1-9100-1FC4D5EAC054}"/>
              </a:ext>
            </a:extLst>
          </p:cNvPr>
          <p:cNvSpPr txBox="1"/>
          <p:nvPr/>
        </p:nvSpPr>
        <p:spPr>
          <a:xfrm>
            <a:off x="1592345" y="4959851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 окончания срока приема заявок: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D8DC3-13A8-4699-827E-C0622EEB3E61}"/>
              </a:ext>
            </a:extLst>
          </p:cNvPr>
          <p:cNvSpPr txBox="1"/>
          <p:nvPr/>
        </p:nvSpPr>
        <p:spPr>
          <a:xfrm>
            <a:off x="9745456" y="633889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Отозвать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CF522340-DAA1-4E40-B053-76C84F002768}"/>
              </a:ext>
            </a:extLst>
          </p:cNvPr>
          <p:cNvCxnSpPr>
            <a:stCxn id="15" idx="3"/>
          </p:cNvCxnSpPr>
          <p:nvPr/>
        </p:nvCxnSpPr>
        <p:spPr>
          <a:xfrm flipV="1">
            <a:off x="10928793" y="5858037"/>
            <a:ext cx="713310" cy="6655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DFD2-D235-40EF-8E96-A85EE909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937" y="101268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Электронные банковские гарантии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9601FD-6271-4598-9ED2-CC26D42B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425" y="630574"/>
            <a:ext cx="5316297" cy="1806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131C2-00D4-490D-BAC2-1EB166AA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93" y="1260509"/>
            <a:ext cx="7780101" cy="13578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EDB8FD-D0DA-4410-9F6F-1C6D9A19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6" y="2478467"/>
            <a:ext cx="9168116" cy="3522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533B0-C9AE-461F-9FE0-A55DD279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425" y="5851305"/>
            <a:ext cx="10351861" cy="905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72833-F8AD-4BDD-8CD1-7EB18F29D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B4FAE-CE71-4253-A8EE-78EE759C326A}"/>
              </a:ext>
            </a:extLst>
          </p:cNvPr>
          <p:cNvSpPr txBox="1"/>
          <p:nvPr/>
        </p:nvSpPr>
        <p:spPr>
          <a:xfrm>
            <a:off x="9964133" y="3157979"/>
            <a:ext cx="20501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sz="2000" b="1" dirty="0"/>
              <a:t>После подтверждения доступно для добавления в заявку</a:t>
            </a:r>
          </a:p>
        </p:txBody>
      </p:sp>
    </p:spTree>
    <p:extLst>
      <p:ext uri="{BB962C8B-B14F-4D97-AF65-F5344CB8AC3E}">
        <p14:creationId xmlns:p14="http://schemas.microsoft.com/office/powerpoint/2010/main" val="31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33DC7-F8A9-47A7-8318-19609EE8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169" y="0"/>
            <a:ext cx="10515600" cy="957837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Создание и подача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9F1DBE-9701-4858-A650-090064421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4" y="1306454"/>
            <a:ext cx="5561905" cy="1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C6DCA-9BBA-4BB4-8F5B-3A60B378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48" y="2533646"/>
            <a:ext cx="7554157" cy="154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5BDBB-2BFC-46AB-80E3-81BEB058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17" y="4362706"/>
            <a:ext cx="9242410" cy="220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0DCFFA-5E8E-4270-A8F3-C052E38EF1A8}"/>
              </a:ext>
            </a:extLst>
          </p:cNvPr>
          <p:cNvSpPr txBox="1"/>
          <p:nvPr/>
        </p:nvSpPr>
        <p:spPr>
          <a:xfrm>
            <a:off x="7301898" y="820014"/>
            <a:ext cx="4890102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Роль – </a:t>
            </a:r>
            <a:r>
              <a:rPr lang="ru-RU" b="1" dirty="0">
                <a:solidFill>
                  <a:srgbClr val="FF0000"/>
                </a:solidFill>
              </a:rPr>
              <a:t>«Поставщик»</a:t>
            </a:r>
          </a:p>
          <a:p>
            <a:pPr>
              <a:lnSpc>
                <a:spcPct val="150000"/>
              </a:lnSpc>
            </a:pPr>
            <a:r>
              <a:rPr lang="ru-RU" dirty="0"/>
              <a:t>Статус </a:t>
            </a:r>
            <a:r>
              <a:rPr lang="ru-RU" b="1" dirty="0">
                <a:solidFill>
                  <a:srgbClr val="FF0000"/>
                </a:solidFill>
              </a:rPr>
              <a:t>«Опубликовано (прием заявок)»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94DC14-46CC-4C5D-9C90-A19619C16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5D07F-2F78-4593-82CD-96C21F6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945" y="365126"/>
            <a:ext cx="9233682" cy="802194"/>
          </a:xfrm>
        </p:spPr>
        <p:txBody>
          <a:bodyPr>
            <a:normAutofit/>
          </a:bodyPr>
          <a:lstStyle/>
          <a:p>
            <a:r>
              <a:rPr lang="ru-RU" dirty="0"/>
              <a:t>Создание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FCBAFF-C05C-42BA-A748-979C4D20E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57" y="2634962"/>
            <a:ext cx="11132143" cy="3275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3FD08-BF7E-4E3A-800B-328E4E97A7D7}"/>
              </a:ext>
            </a:extLst>
          </p:cNvPr>
          <p:cNvSpPr txBox="1"/>
          <p:nvPr/>
        </p:nvSpPr>
        <p:spPr>
          <a:xfrm>
            <a:off x="934757" y="1167320"/>
            <a:ext cx="923368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Юридический адрес</a:t>
            </a:r>
            <a:r>
              <a:rPr lang="ru-RU" dirty="0"/>
              <a:t> – выбрать из выпадающего списка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ИИК</a:t>
            </a:r>
            <a:r>
              <a:rPr lang="ru-RU" dirty="0"/>
              <a:t> – выбрать из выпадающего списка. Заполнятся поля – Наименование банка, БИК и </a:t>
            </a:r>
            <a:r>
              <a:rPr lang="ru-RU" dirty="0" err="1"/>
              <a:t>Кбе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Контактный телефон</a:t>
            </a:r>
            <a:r>
              <a:rPr lang="ru-RU" dirty="0"/>
              <a:t> – заполнить вручную.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DD184FB7-F396-45D1-8704-3185B5454F24}"/>
              </a:ext>
            </a:extLst>
          </p:cNvPr>
          <p:cNvSpPr/>
          <p:nvPr/>
        </p:nvSpPr>
        <p:spPr>
          <a:xfrm rot="6053396">
            <a:off x="2741185" y="4945672"/>
            <a:ext cx="132739" cy="1928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E22F20C-5C30-4E0C-A8C5-F36253CABBC4}"/>
              </a:ext>
            </a:extLst>
          </p:cNvPr>
          <p:cNvSpPr/>
          <p:nvPr/>
        </p:nvSpPr>
        <p:spPr>
          <a:xfrm>
            <a:off x="770641" y="5362607"/>
            <a:ext cx="942680" cy="547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E3841-3A3E-476D-AD04-EF38E6BC4CE8}"/>
              </a:ext>
            </a:extLst>
          </p:cNvPr>
          <p:cNvSpPr txBox="1"/>
          <p:nvPr/>
        </p:nvSpPr>
        <p:spPr>
          <a:xfrm>
            <a:off x="3774598" y="5910164"/>
            <a:ext cx="418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Нажать для перехода на следующий шаг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F5B9EC-2F8D-4691-BC45-F1599B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49D830-1B15-4CC0-B0E0-F73D86844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437" y="572836"/>
            <a:ext cx="10400561" cy="12775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6F03D-D3CE-4E27-A3B1-CB999AA9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31" y="2358925"/>
            <a:ext cx="10515600" cy="2063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C7F661-4BB5-4CF0-88A8-3381C351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437" y="4838232"/>
            <a:ext cx="7883371" cy="1179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8A47C-9055-4ABD-A842-1946CDEA7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67" y="5451235"/>
            <a:ext cx="5091033" cy="134993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D83E030-A344-4D52-9AB1-5658C209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1" y="1884655"/>
            <a:ext cx="3893599" cy="47819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Банковские реквизиты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7DF937-C19B-4EB8-AD34-64F763BFFDB3}"/>
              </a:ext>
            </a:extLst>
          </p:cNvPr>
          <p:cNvSpPr txBox="1">
            <a:spLocks/>
          </p:cNvSpPr>
          <p:nvPr/>
        </p:nvSpPr>
        <p:spPr>
          <a:xfrm>
            <a:off x="7960813" y="94641"/>
            <a:ext cx="349061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/>
              <a:t>Контактные данные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292FB8-4859-4A55-940D-419B52512645}"/>
              </a:ext>
            </a:extLst>
          </p:cNvPr>
          <p:cNvSpPr txBox="1">
            <a:spLocks/>
          </p:cNvSpPr>
          <p:nvPr/>
        </p:nvSpPr>
        <p:spPr>
          <a:xfrm>
            <a:off x="8153399" y="4713861"/>
            <a:ext cx="389359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/>
              <a:t>Должность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D6632C-A56B-48F8-B51B-12ED7A411A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7EC55-120D-4A49-92CF-A501A164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20" y="0"/>
            <a:ext cx="10515600" cy="802194"/>
          </a:xfrm>
        </p:spPr>
        <p:txBody>
          <a:bodyPr>
            <a:normAutofit/>
          </a:bodyPr>
          <a:lstStyle/>
          <a:p>
            <a:r>
              <a:rPr lang="ru-RU" dirty="0"/>
              <a:t>Добавление лотов для участия в закупке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9973A9-9621-44FF-8545-B6DFEBB3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295" y="758733"/>
            <a:ext cx="8797409" cy="1201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F02D7-6D6A-479D-B089-FC64D8B8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59" y="5416447"/>
            <a:ext cx="8093173" cy="12580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F66D6-54AA-4B4D-9AF8-642BE99BC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EBC213-9930-4FE0-88E2-816E816F21E2}"/>
              </a:ext>
            </a:extLst>
          </p:cNvPr>
          <p:cNvSpPr/>
          <p:nvPr/>
        </p:nvSpPr>
        <p:spPr>
          <a:xfrm>
            <a:off x="1109201" y="1984047"/>
            <a:ext cx="1097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Проверка на финансовую устойчивость потенциального поставщика по каждому выбранному лоту:</a:t>
            </a: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  если закупка, где адрес организатора – </a:t>
            </a:r>
            <a:r>
              <a:rPr lang="ru-RU" sz="1600" b="1" dirty="0">
                <a:latin typeface="+mj-lt"/>
                <a:ea typeface="+mj-ea"/>
                <a:cs typeface="+mj-cs"/>
              </a:rPr>
              <a:t>г. 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 и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20 000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двадцатитысячекратного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размера МРП</a:t>
            </a:r>
            <a:r>
              <a:rPr lang="ru-RU" sz="1600" dirty="0">
                <a:latin typeface="+mj-lt"/>
                <a:ea typeface="+mj-ea"/>
                <a:cs typeface="+mj-cs"/>
              </a:rPr>
              <a:t>, установленного на соответствующий финансовый год</a:t>
            </a: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 если закупка в городах областного значения (</a:t>
            </a:r>
            <a:r>
              <a:rPr lang="ru-RU" sz="1600" b="1" dirty="0">
                <a:latin typeface="+mj-lt"/>
                <a:ea typeface="+mj-ea"/>
                <a:cs typeface="+mj-cs"/>
              </a:rPr>
              <a:t>все, кроме г. 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),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10 000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десятитысячекратного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МРП</a:t>
            </a:r>
            <a:r>
              <a:rPr lang="ru-RU" sz="1600" dirty="0">
                <a:latin typeface="+mj-lt"/>
                <a:ea typeface="+mj-ea"/>
                <a:cs typeface="+mj-cs"/>
              </a:rPr>
              <a:t>, установленных на соответствующий финансовый 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A638EC-C880-4231-B9BD-EA1DDBB0FA5D}"/>
              </a:ext>
            </a:extLst>
          </p:cNvPr>
          <p:cNvSpPr/>
          <p:nvPr/>
        </p:nvSpPr>
        <p:spPr>
          <a:xfrm>
            <a:off x="1697295" y="3823358"/>
            <a:ext cx="1054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Потенциальный </a:t>
            </a:r>
            <a:r>
              <a:rPr lang="ru-RU" sz="1600" u="sng" dirty="0">
                <a:latin typeface="+mj-lt"/>
                <a:ea typeface="+mj-ea"/>
                <a:cs typeface="+mj-cs"/>
              </a:rPr>
              <a:t>поставщик</a:t>
            </a:r>
            <a:r>
              <a:rPr lang="ru-RU" sz="1600" dirty="0"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признается финансово устойчивым</a:t>
            </a:r>
            <a:r>
              <a:rPr lang="ru-RU" sz="1600" dirty="0">
                <a:latin typeface="+mj-lt"/>
                <a:ea typeface="+mj-ea"/>
                <a:cs typeface="+mj-cs"/>
              </a:rPr>
              <a:t>, если он соответствует в совокупности следующим условиям:</a:t>
            </a:r>
          </a:p>
          <a:p>
            <a:r>
              <a:rPr lang="ru-RU" sz="1600" b="1" dirty="0">
                <a:latin typeface="+mj-lt"/>
                <a:ea typeface="+mj-ea"/>
                <a:cs typeface="+mj-cs"/>
              </a:rPr>
              <a:t>1)   Показатель уплаченных налогов в течение трех лет, предшествующих предыдущему году согласно данным информационных систем органов государственных доходов, составляет не менее трех процентов от доходов потенциального поставщика, в течение трех лет, предшествующих предыдущему году.</a:t>
            </a:r>
          </a:p>
        </p:txBody>
      </p:sp>
    </p:spTree>
    <p:extLst>
      <p:ext uri="{BB962C8B-B14F-4D97-AF65-F5344CB8AC3E}">
        <p14:creationId xmlns:p14="http://schemas.microsoft.com/office/powerpoint/2010/main" val="6087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1406F-992F-4069-9F31-FDB1CCE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25" y="155766"/>
            <a:ext cx="10515600" cy="62709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Документация. </a:t>
            </a:r>
            <a:br>
              <a:rPr lang="ru-RU" dirty="0"/>
            </a:br>
            <a:r>
              <a:rPr lang="ru-RU" dirty="0"/>
              <a:t>Сведения об аффилированности.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23AB8-748F-49B6-B472-EC45245A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0" y="4069799"/>
            <a:ext cx="11938450" cy="2632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AC781-6F66-400C-B03A-C0923B4C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9" y="1312795"/>
            <a:ext cx="9801818" cy="1008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FD595-CF79-4241-AADB-EC4BF97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3" y="2542313"/>
            <a:ext cx="9801819" cy="886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346CE-6679-4E22-A1D9-7301232B1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D5E72-BD23-41A4-A3A5-C95EBEB41DC3}"/>
              </a:ext>
            </a:extLst>
          </p:cNvPr>
          <p:cNvSpPr txBox="1"/>
          <p:nvPr/>
        </p:nvSpPr>
        <p:spPr>
          <a:xfrm>
            <a:off x="10697592" y="1312795"/>
            <a:ext cx="13676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dirty="0"/>
              <a:t> </a:t>
            </a:r>
            <a:r>
              <a:rPr lang="ru-RU" b="1" dirty="0"/>
              <a:t>Только для юридических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CACCD-821D-4D64-B7AA-DD13B988EDFA}"/>
              </a:ext>
            </a:extLst>
          </p:cNvPr>
          <p:cNvSpPr txBox="1"/>
          <p:nvPr/>
        </p:nvSpPr>
        <p:spPr>
          <a:xfrm>
            <a:off x="2808800" y="3564733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документов:</a:t>
            </a:r>
          </a:p>
        </p:txBody>
      </p:sp>
    </p:spTree>
    <p:extLst>
      <p:ext uri="{BB962C8B-B14F-4D97-AF65-F5344CB8AC3E}">
        <p14:creationId xmlns:p14="http://schemas.microsoft.com/office/powerpoint/2010/main" val="3163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CED74-96E5-4615-94C0-7B9181AB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94" y="157403"/>
            <a:ext cx="9912769" cy="4162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333333"/>
                </a:solidFill>
                <a:latin typeface="Helvetica Neue"/>
                <a:ea typeface="+mn-ea"/>
                <a:cs typeface="+mn-cs"/>
              </a:rPr>
              <a:t>Заявка на участие в конкурсе для физических лиц (Приложение 5)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FC2209-00B3-40C9-A078-2880FFFD7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375" y="737982"/>
            <a:ext cx="10515600" cy="13426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0401F0-E88A-4CB7-83DD-A205F789F2F2}"/>
              </a:ext>
            </a:extLst>
          </p:cNvPr>
          <p:cNvSpPr/>
          <p:nvPr/>
        </p:nvSpPr>
        <p:spPr>
          <a:xfrm>
            <a:off x="5415379" y="2143742"/>
            <a:ext cx="671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Перечень категорий получателей услуги (Приложение 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767A40-0E6F-4A7C-A44E-D62CD3ED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48" y="2576234"/>
            <a:ext cx="4482831" cy="14867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E441E-ACD7-4D46-A0FD-295DA8ADC439}"/>
              </a:ext>
            </a:extLst>
          </p:cNvPr>
          <p:cNvSpPr/>
          <p:nvPr/>
        </p:nvSpPr>
        <p:spPr>
          <a:xfrm>
            <a:off x="3337543" y="4126124"/>
            <a:ext cx="26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Техническое задание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3B968-8CB2-4A49-8D2B-9E27F6CC5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713" y="4426831"/>
            <a:ext cx="8939719" cy="1059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9166A6-F2E8-4055-B8A8-22AD1293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701" y="5151783"/>
            <a:ext cx="4171258" cy="1396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785B10-1CA7-4A59-85A1-C847ECCB2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6BBAE-337C-488A-8D03-E6DCC6F0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92" y="146412"/>
            <a:ext cx="10515600" cy="635535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1C6B28-9A70-44E9-962D-234E5997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2" y="895698"/>
            <a:ext cx="10153905" cy="1142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8E9D39-6CE3-472A-8DFC-4194654E2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C2AFE6-DE4C-4EFE-BD90-F6033B6CF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669" y="2184858"/>
            <a:ext cx="8950238" cy="11347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E306D1-571F-4F44-84CF-51AF92095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51" y="3429000"/>
            <a:ext cx="7671768" cy="3195094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2ACB4C03-6673-4C39-AC42-7DF170528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727038" y="5785173"/>
            <a:ext cx="8269654" cy="847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67561-64EB-43A8-9BBC-1C50438C5FD9}"/>
              </a:ext>
            </a:extLst>
          </p:cNvPr>
          <p:cNvSpPr txBox="1"/>
          <p:nvPr/>
        </p:nvSpPr>
        <p:spPr>
          <a:xfrm>
            <a:off x="11053547" y="492290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Удалить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3328D-23FE-471E-BABF-D15CEF88CBAE}"/>
              </a:ext>
            </a:extLst>
          </p:cNvPr>
          <p:cNvSpPr txBox="1"/>
          <p:nvPr/>
        </p:nvSpPr>
        <p:spPr>
          <a:xfrm>
            <a:off x="9035704" y="5292236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Редактировать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7E3B8-CC42-4227-BCC6-2061637170A3}"/>
              </a:ext>
            </a:extLst>
          </p:cNvPr>
          <p:cNvSpPr txBox="1"/>
          <p:nvPr/>
        </p:nvSpPr>
        <p:spPr>
          <a:xfrm>
            <a:off x="8149968" y="6447880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Добавить новую запись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6EDC414A-0907-4B95-BDAA-2428C3EFE29A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11225654" y="5689355"/>
            <a:ext cx="916623" cy="1223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EAB82D7D-E64B-466B-8D48-E424AD593B24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10451918" y="5228156"/>
            <a:ext cx="547290" cy="14141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3787F7A1-F5EE-40CC-B15A-2020410B52B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1133477" y="6455326"/>
            <a:ext cx="299717" cy="177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B7E808-C674-4657-B336-A04C5D84C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678" y="955660"/>
            <a:ext cx="10515601" cy="1302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2A684-3E97-4282-B78A-ACC5629B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63" y="1749498"/>
            <a:ext cx="8030469" cy="30230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63105E-2EEE-4174-9EF6-6F080C35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79" y="164153"/>
            <a:ext cx="10515600" cy="661988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487FA2-46E8-4C36-BE37-005B1DFCAE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997455-127A-40AE-9D28-7A02A258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54" y="4786508"/>
            <a:ext cx="8505883" cy="1075093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id="{87BAE31A-89D6-4CAC-95C7-081193D5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7" y="5930671"/>
            <a:ext cx="9587604" cy="900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4E136-9D3B-4FC4-90DF-1ECFBC314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584" y="5506204"/>
            <a:ext cx="2820652" cy="11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8">
      <a:dk1>
        <a:sysClr val="windowText" lastClr="000000"/>
      </a:dk1>
      <a:lt1>
        <a:srgbClr val="E0E0E0"/>
      </a:lt1>
      <a:dk2>
        <a:srgbClr val="454545"/>
      </a:dk2>
      <a:lt2>
        <a:srgbClr val="E0E0E0"/>
      </a:lt2>
      <a:accent1>
        <a:srgbClr val="067449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531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Neue</vt:lpstr>
      <vt:lpstr>Wingdings</vt:lpstr>
      <vt:lpstr>Wingdings 3</vt:lpstr>
      <vt:lpstr>Легкий дым</vt:lpstr>
      <vt:lpstr>Поставщик.</vt:lpstr>
      <vt:lpstr>Создание и подача заявки</vt:lpstr>
      <vt:lpstr>Создание заявки</vt:lpstr>
      <vt:lpstr>Банковские реквизиты</vt:lpstr>
      <vt:lpstr>Добавление лотов для участия в закупке</vt:lpstr>
      <vt:lpstr>Документация.  Сведения об аффилированности.</vt:lpstr>
      <vt:lpstr>Заявка на участие в конкурсе для физических лиц (Приложение 5)</vt:lpstr>
      <vt:lpstr>Сведения о квалификации при закупках услуг</vt:lpstr>
      <vt:lpstr>Сведения о квалификации при закупках услуг</vt:lpstr>
      <vt:lpstr>Презентация PowerPoint</vt:lpstr>
      <vt:lpstr>Копирование сведений из других закупок</vt:lpstr>
      <vt:lpstr>Обеспечение заявки</vt:lpstr>
      <vt:lpstr>Подписание и подача заявки</vt:lpstr>
      <vt:lpstr>Проверки при подаче заявки</vt:lpstr>
      <vt:lpstr>Редактирование, удаление проекта заявки. Отзыв заявки.</vt:lpstr>
      <vt:lpstr>Электронные банковские гарантии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Поставщик.</dc:title>
  <dc:creator>Кристина Ергужиева</dc:creator>
  <cp:lastModifiedBy>Кристина Ергужиева</cp:lastModifiedBy>
  <cp:revision>11</cp:revision>
  <dcterms:created xsi:type="dcterms:W3CDTF">2020-06-24T12:11:34Z</dcterms:created>
  <dcterms:modified xsi:type="dcterms:W3CDTF">2020-06-24T16:06:22Z</dcterms:modified>
</cp:coreProperties>
</file>