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PT Serif Bold" panose="020B0604020202020204" charset="-52"/>
      <p:regular r:id="rId14"/>
    </p:embeddedFont>
    <p:embeddedFont>
      <p:font typeface="Lora" panose="020B0604020202020204" charset="-52"/>
      <p:regular r:id="rId15"/>
    </p:embeddedFont>
    <p:embeddedFont>
      <p:font typeface="Lora Bold" panose="020B0604020202020204" charset="-52"/>
      <p:regular r:id="rId16"/>
    </p:embeddedFont>
    <p:embeddedFont>
      <p:font typeface="PT Serif" panose="020B0604020202020204" charset="-52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6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2FA66-6027-40E8-A173-B2C38F8463E5}" type="datetimeFigureOut">
              <a:rPr lang="ru-KZ" smtClean="0"/>
              <a:t>14.04.2026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24AB61-CB74-4E12-95C1-B158313D459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6711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24AB61-CB74-4E12-95C1-B158313D4595}" type="slidenum">
              <a:rPr lang="ru-KZ" smtClean="0"/>
              <a:t>3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931713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8.png"/><Relationship Id="rId18" Type="http://schemas.openxmlformats.org/officeDocument/2006/relationships/image" Target="../media/image17.svg"/><Relationship Id="rId3" Type="http://schemas.openxmlformats.org/officeDocument/2006/relationships/image" Target="../media/image2.jpe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image" Target="../media/image11.svg"/><Relationship Id="rId17" Type="http://schemas.openxmlformats.org/officeDocument/2006/relationships/image" Target="../media/image10.png"/><Relationship Id="rId2" Type="http://schemas.openxmlformats.org/officeDocument/2006/relationships/image" Target="../media/image1.jpeg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7.png"/><Relationship Id="rId24" Type="http://schemas.openxmlformats.org/officeDocument/2006/relationships/image" Target="../media/image14.jpeg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jpeg"/><Relationship Id="rId10" Type="http://schemas.openxmlformats.org/officeDocument/2006/relationships/image" Target="../media/image9.svg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637927" y="2201875"/>
            <a:ext cx="3356726" cy="3658296"/>
            <a:chOff x="0" y="0"/>
            <a:chExt cx="520045" cy="566766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0045" cy="566766"/>
            </a:xfrm>
            <a:custGeom>
              <a:avLst/>
              <a:gdLst/>
              <a:ahLst/>
              <a:cxnLst/>
              <a:rect l="l" t="t" r="r" b="b"/>
              <a:pathLst>
                <a:path w="520045" h="566766">
                  <a:moveTo>
                    <a:pt x="0" y="0"/>
                  </a:moveTo>
                  <a:lnTo>
                    <a:pt x="520045" y="0"/>
                  </a:lnTo>
                  <a:lnTo>
                    <a:pt x="520045" y="566766"/>
                  </a:lnTo>
                  <a:lnTo>
                    <a:pt x="0" y="566766"/>
                  </a:lnTo>
                  <a:close/>
                </a:path>
              </a:pathLst>
            </a:custGeom>
            <a:blipFill>
              <a:blip r:embed="rId2"/>
              <a:stretch>
                <a:fillRect l="-31663" r="-31663"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417169" y="2332909"/>
            <a:ext cx="4337541" cy="6882349"/>
            <a:chOff x="0" y="0"/>
            <a:chExt cx="381380" cy="60513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1380" cy="605133"/>
            </a:xfrm>
            <a:custGeom>
              <a:avLst/>
              <a:gdLst/>
              <a:ahLst/>
              <a:cxnLst/>
              <a:rect l="l" t="t" r="r" b="b"/>
              <a:pathLst>
                <a:path w="381380" h="605133">
                  <a:moveTo>
                    <a:pt x="0" y="0"/>
                  </a:moveTo>
                  <a:lnTo>
                    <a:pt x="381380" y="0"/>
                  </a:lnTo>
                  <a:lnTo>
                    <a:pt x="381380" y="605133"/>
                  </a:lnTo>
                  <a:lnTo>
                    <a:pt x="0" y="605133"/>
                  </a:lnTo>
                  <a:close/>
                </a:path>
              </a:pathLst>
            </a:custGeom>
            <a:blipFill>
              <a:blip r:embed="rId3"/>
              <a:stretch>
                <a:fillRect l="-2937" r="-2937"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9357045" y="4774494"/>
            <a:ext cx="3465881" cy="1085677"/>
            <a:chOff x="0" y="0"/>
            <a:chExt cx="912825" cy="28594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2825" cy="285940"/>
            </a:xfrm>
            <a:custGeom>
              <a:avLst/>
              <a:gdLst/>
              <a:ahLst/>
              <a:cxnLst/>
              <a:rect l="l" t="t" r="r" b="b"/>
              <a:pathLst>
                <a:path w="912825" h="285940">
                  <a:moveTo>
                    <a:pt x="0" y="0"/>
                  </a:moveTo>
                  <a:lnTo>
                    <a:pt x="912825" y="0"/>
                  </a:lnTo>
                  <a:lnTo>
                    <a:pt x="912825" y="285940"/>
                  </a:lnTo>
                  <a:lnTo>
                    <a:pt x="0" y="285940"/>
                  </a:lnTo>
                  <a:close/>
                </a:path>
              </a:pathLst>
            </a:custGeom>
            <a:solidFill>
              <a:srgbClr val="3F6463"/>
            </a:solidFill>
          </p:spPr>
          <p:txBody>
            <a:bodyPr/>
            <a:lstStyle/>
            <a:p>
              <a:endParaRPr lang="ru-KZ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912825" cy="3335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7133548" y="1954225"/>
            <a:ext cx="638552" cy="3905946"/>
            <a:chOff x="0" y="0"/>
            <a:chExt cx="168178" cy="102872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68178" cy="1028726"/>
            </a:xfrm>
            <a:custGeom>
              <a:avLst/>
              <a:gdLst/>
              <a:ahLst/>
              <a:cxnLst/>
              <a:rect l="l" t="t" r="r" b="b"/>
              <a:pathLst>
                <a:path w="168178" h="1028726">
                  <a:moveTo>
                    <a:pt x="0" y="0"/>
                  </a:moveTo>
                  <a:lnTo>
                    <a:pt x="168178" y="0"/>
                  </a:lnTo>
                  <a:lnTo>
                    <a:pt x="168178" y="1028726"/>
                  </a:lnTo>
                  <a:lnTo>
                    <a:pt x="0" y="1028726"/>
                  </a:lnTo>
                  <a:close/>
                </a:path>
              </a:pathLst>
            </a:custGeom>
            <a:solidFill>
              <a:srgbClr val="3F6463"/>
            </a:solidFill>
          </p:spPr>
          <p:txBody>
            <a:bodyPr/>
            <a:lstStyle/>
            <a:p>
              <a:endParaRPr lang="ru-KZ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168178" cy="10763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6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5293501" y="6210300"/>
            <a:ext cx="269766" cy="452437"/>
          </a:xfrm>
          <a:custGeom>
            <a:avLst/>
            <a:gdLst/>
            <a:ahLst/>
            <a:cxnLst/>
            <a:rect l="l" t="t" r="r" b="b"/>
            <a:pathLst>
              <a:path w="269766" h="452437">
                <a:moveTo>
                  <a:pt x="0" y="0"/>
                </a:moveTo>
                <a:lnTo>
                  <a:pt x="269765" y="0"/>
                </a:lnTo>
                <a:lnTo>
                  <a:pt x="269765" y="452438"/>
                </a:lnTo>
                <a:lnTo>
                  <a:pt x="0" y="452438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3" name="Freeform 13"/>
          <p:cNvSpPr/>
          <p:nvPr/>
        </p:nvSpPr>
        <p:spPr>
          <a:xfrm>
            <a:off x="5168472" y="6990775"/>
            <a:ext cx="469455" cy="452437"/>
          </a:xfrm>
          <a:custGeom>
            <a:avLst/>
            <a:gdLst/>
            <a:ahLst/>
            <a:cxnLst/>
            <a:rect l="l" t="t" r="r" b="b"/>
            <a:pathLst>
              <a:path w="469455" h="452437">
                <a:moveTo>
                  <a:pt x="0" y="0"/>
                </a:moveTo>
                <a:lnTo>
                  <a:pt x="469455" y="0"/>
                </a:lnTo>
                <a:lnTo>
                  <a:pt x="469455" y="452437"/>
                </a:lnTo>
                <a:lnTo>
                  <a:pt x="0" y="45243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4" name="Freeform 14"/>
          <p:cNvSpPr/>
          <p:nvPr/>
        </p:nvSpPr>
        <p:spPr>
          <a:xfrm>
            <a:off x="5164827" y="7784039"/>
            <a:ext cx="463444" cy="452437"/>
          </a:xfrm>
          <a:custGeom>
            <a:avLst/>
            <a:gdLst/>
            <a:ahLst/>
            <a:cxnLst/>
            <a:rect l="l" t="t" r="r" b="b"/>
            <a:pathLst>
              <a:path w="463444" h="452437">
                <a:moveTo>
                  <a:pt x="0" y="0"/>
                </a:moveTo>
                <a:lnTo>
                  <a:pt x="463444" y="0"/>
                </a:lnTo>
                <a:lnTo>
                  <a:pt x="463444" y="452438"/>
                </a:lnTo>
                <a:lnTo>
                  <a:pt x="0" y="45243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5" name="Freeform 15"/>
          <p:cNvSpPr/>
          <p:nvPr/>
        </p:nvSpPr>
        <p:spPr>
          <a:xfrm>
            <a:off x="5164827" y="8579377"/>
            <a:ext cx="426988" cy="452437"/>
          </a:xfrm>
          <a:custGeom>
            <a:avLst/>
            <a:gdLst/>
            <a:ahLst/>
            <a:cxnLst/>
            <a:rect l="l" t="t" r="r" b="b"/>
            <a:pathLst>
              <a:path w="426988" h="452437">
                <a:moveTo>
                  <a:pt x="0" y="0"/>
                </a:moveTo>
                <a:lnTo>
                  <a:pt x="426987" y="0"/>
                </a:lnTo>
                <a:lnTo>
                  <a:pt x="426987" y="452437"/>
                </a:lnTo>
                <a:lnTo>
                  <a:pt x="0" y="45243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6" name="Freeform 16"/>
          <p:cNvSpPr/>
          <p:nvPr/>
        </p:nvSpPr>
        <p:spPr>
          <a:xfrm>
            <a:off x="5149948" y="9372740"/>
            <a:ext cx="487980" cy="487980"/>
          </a:xfrm>
          <a:custGeom>
            <a:avLst/>
            <a:gdLst/>
            <a:ahLst/>
            <a:cxnLst/>
            <a:rect l="l" t="t" r="r" b="b"/>
            <a:pathLst>
              <a:path w="487980" h="487980">
                <a:moveTo>
                  <a:pt x="0" y="0"/>
                </a:moveTo>
                <a:lnTo>
                  <a:pt x="487979" y="0"/>
                </a:lnTo>
                <a:lnTo>
                  <a:pt x="487979" y="487979"/>
                </a:lnTo>
                <a:lnTo>
                  <a:pt x="0" y="48797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7" name="Freeform 17"/>
          <p:cNvSpPr/>
          <p:nvPr/>
        </p:nvSpPr>
        <p:spPr>
          <a:xfrm>
            <a:off x="11976282" y="6378793"/>
            <a:ext cx="391024" cy="425604"/>
          </a:xfrm>
          <a:custGeom>
            <a:avLst/>
            <a:gdLst/>
            <a:ahLst/>
            <a:cxnLst/>
            <a:rect l="l" t="t" r="r" b="b"/>
            <a:pathLst>
              <a:path w="391024" h="425604">
                <a:moveTo>
                  <a:pt x="0" y="0"/>
                </a:moveTo>
                <a:lnTo>
                  <a:pt x="391024" y="0"/>
                </a:lnTo>
                <a:lnTo>
                  <a:pt x="391024" y="425605"/>
                </a:lnTo>
                <a:lnTo>
                  <a:pt x="0" y="425605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8" name="Freeform 18"/>
          <p:cNvSpPr/>
          <p:nvPr/>
        </p:nvSpPr>
        <p:spPr>
          <a:xfrm>
            <a:off x="11912323" y="7029183"/>
            <a:ext cx="562275" cy="338068"/>
          </a:xfrm>
          <a:custGeom>
            <a:avLst/>
            <a:gdLst/>
            <a:ahLst/>
            <a:cxnLst/>
            <a:rect l="l" t="t" r="r" b="b"/>
            <a:pathLst>
              <a:path w="562275" h="338068">
                <a:moveTo>
                  <a:pt x="0" y="0"/>
                </a:moveTo>
                <a:lnTo>
                  <a:pt x="562275" y="0"/>
                </a:lnTo>
                <a:lnTo>
                  <a:pt x="562275" y="338068"/>
                </a:lnTo>
                <a:lnTo>
                  <a:pt x="0" y="33806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19" name="Freeform 19"/>
          <p:cNvSpPr/>
          <p:nvPr/>
        </p:nvSpPr>
        <p:spPr>
          <a:xfrm>
            <a:off x="11976282" y="7683233"/>
            <a:ext cx="472766" cy="377031"/>
          </a:xfrm>
          <a:custGeom>
            <a:avLst/>
            <a:gdLst/>
            <a:ahLst/>
            <a:cxnLst/>
            <a:rect l="l" t="t" r="r" b="b"/>
            <a:pathLst>
              <a:path w="472766" h="377031">
                <a:moveTo>
                  <a:pt x="0" y="0"/>
                </a:moveTo>
                <a:lnTo>
                  <a:pt x="472766" y="0"/>
                </a:lnTo>
                <a:lnTo>
                  <a:pt x="472766" y="377031"/>
                </a:lnTo>
                <a:lnTo>
                  <a:pt x="0" y="377031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20" name="Freeform 20"/>
          <p:cNvSpPr/>
          <p:nvPr/>
        </p:nvSpPr>
        <p:spPr>
          <a:xfrm>
            <a:off x="11990305" y="8356695"/>
            <a:ext cx="484293" cy="486726"/>
          </a:xfrm>
          <a:custGeom>
            <a:avLst/>
            <a:gdLst/>
            <a:ahLst/>
            <a:cxnLst/>
            <a:rect l="l" t="t" r="r" b="b"/>
            <a:pathLst>
              <a:path w="484293" h="486726">
                <a:moveTo>
                  <a:pt x="0" y="0"/>
                </a:moveTo>
                <a:lnTo>
                  <a:pt x="484293" y="0"/>
                </a:lnTo>
                <a:lnTo>
                  <a:pt x="484293" y="486726"/>
                </a:lnTo>
                <a:lnTo>
                  <a:pt x="0" y="486726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=""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21" name="Freeform 21"/>
          <p:cNvSpPr/>
          <p:nvPr/>
        </p:nvSpPr>
        <p:spPr>
          <a:xfrm>
            <a:off x="12064329" y="9215258"/>
            <a:ext cx="335878" cy="431997"/>
          </a:xfrm>
          <a:custGeom>
            <a:avLst/>
            <a:gdLst/>
            <a:ahLst/>
            <a:cxnLst/>
            <a:rect l="l" t="t" r="r" b="b"/>
            <a:pathLst>
              <a:path w="335878" h="431997">
                <a:moveTo>
                  <a:pt x="0" y="0"/>
                </a:moveTo>
                <a:lnTo>
                  <a:pt x="335878" y="0"/>
                </a:lnTo>
                <a:lnTo>
                  <a:pt x="335878" y="431998"/>
                </a:lnTo>
                <a:lnTo>
                  <a:pt x="0" y="431998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22" name="Freeform 22"/>
          <p:cNvSpPr/>
          <p:nvPr/>
        </p:nvSpPr>
        <p:spPr>
          <a:xfrm>
            <a:off x="9301893" y="2227226"/>
            <a:ext cx="3465881" cy="2309143"/>
          </a:xfrm>
          <a:custGeom>
            <a:avLst/>
            <a:gdLst/>
            <a:ahLst/>
            <a:cxnLst/>
            <a:rect l="l" t="t" r="r" b="b"/>
            <a:pathLst>
              <a:path w="3465881" h="2309143">
                <a:moveTo>
                  <a:pt x="0" y="0"/>
                </a:moveTo>
                <a:lnTo>
                  <a:pt x="3465881" y="0"/>
                </a:lnTo>
                <a:lnTo>
                  <a:pt x="3465881" y="2309143"/>
                </a:lnTo>
                <a:lnTo>
                  <a:pt x="0" y="2309143"/>
                </a:lnTo>
                <a:lnTo>
                  <a:pt x="0" y="0"/>
                </a:lnTo>
                <a:close/>
              </a:path>
            </a:pathLst>
          </a:custGeom>
          <a:blipFill>
            <a:blip r:embed="rId23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23" name="Freeform 23"/>
          <p:cNvSpPr/>
          <p:nvPr/>
        </p:nvSpPr>
        <p:spPr>
          <a:xfrm>
            <a:off x="13127726" y="3426855"/>
            <a:ext cx="3701022" cy="2433422"/>
          </a:xfrm>
          <a:custGeom>
            <a:avLst/>
            <a:gdLst/>
            <a:ahLst/>
            <a:cxnLst/>
            <a:rect l="l" t="t" r="r" b="b"/>
            <a:pathLst>
              <a:path w="3701022" h="2433422">
                <a:moveTo>
                  <a:pt x="0" y="0"/>
                </a:moveTo>
                <a:lnTo>
                  <a:pt x="3701022" y="0"/>
                </a:lnTo>
                <a:lnTo>
                  <a:pt x="3701022" y="2433422"/>
                </a:lnTo>
                <a:lnTo>
                  <a:pt x="0" y="2433422"/>
                </a:lnTo>
                <a:lnTo>
                  <a:pt x="0" y="0"/>
                </a:lnTo>
                <a:close/>
              </a:path>
            </a:pathLst>
          </a:custGeom>
          <a:blipFill>
            <a:blip r:embed="rId24"/>
            <a:stretch>
              <a:fillRect/>
            </a:stretch>
          </a:blipFill>
        </p:spPr>
        <p:txBody>
          <a:bodyPr/>
          <a:lstStyle/>
          <a:p>
            <a:endParaRPr lang="ru-KZ"/>
          </a:p>
        </p:txBody>
      </p:sp>
      <p:sp>
        <p:nvSpPr>
          <p:cNvPr id="24" name="TextBox 24"/>
          <p:cNvSpPr txBox="1"/>
          <p:nvPr/>
        </p:nvSpPr>
        <p:spPr>
          <a:xfrm>
            <a:off x="950208" y="269570"/>
            <a:ext cx="16703370" cy="1665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359"/>
              </a:lnSpc>
            </a:pPr>
            <a:r>
              <a:rPr lang="en-US" sz="3999" b="1" spc="199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ҰЛТТЫҚ КІТАП КҮНІ ҚАРСАҢЫНДА ӨТКІЗІЛЕТІН “БАЛАЛАР ӘДЕБИЕТІ - РУХАНИ ТӘРБИЕ БАСТАУЫ” ОНКҮНДІГІНЫҢ ТҰЖЫРЫМДАМАСЫ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791018" y="6101755"/>
            <a:ext cx="5360904" cy="7181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200" dirty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1 - </a:t>
            </a:r>
            <a:r>
              <a:rPr lang="en-US" sz="2000" spc="200" dirty="0" err="1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күн</a:t>
            </a:r>
            <a:r>
              <a:rPr lang="en-US" sz="2000" spc="200" dirty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: </a:t>
            </a:r>
            <a:r>
              <a:rPr lang="ru-RU" sz="2000" spc="200" dirty="0" smtClean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«</a:t>
            </a:r>
            <a:r>
              <a:rPr lang="ru-RU" sz="2000" spc="200" dirty="0" err="1" smtClean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Білімдіден</a:t>
            </a:r>
            <a:r>
              <a:rPr lang="ru-RU" sz="2000" spc="200" dirty="0" smtClean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ru-RU" sz="2000" spc="200" dirty="0" err="1" smtClean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шыққан</a:t>
            </a:r>
            <a:r>
              <a:rPr lang="ru-RU" sz="2000" spc="200" dirty="0" smtClean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ru-RU" sz="2000" spc="200" dirty="0" err="1" smtClean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сөз</a:t>
            </a:r>
            <a:r>
              <a:rPr lang="ru-RU" sz="2000" spc="200" dirty="0" smtClean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ru-RU" sz="2000" spc="200" dirty="0" err="1" smtClean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талаптыға</a:t>
            </a:r>
            <a:r>
              <a:rPr lang="ru-RU" sz="2000" spc="200" dirty="0" smtClean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ru-RU" sz="2000" spc="200" dirty="0" err="1" smtClean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болсын</a:t>
            </a:r>
            <a:r>
              <a:rPr lang="ru-RU" sz="2000" spc="200" dirty="0" smtClean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ru-RU" sz="2000" spc="200" dirty="0" err="1" smtClean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кез</a:t>
            </a:r>
            <a:r>
              <a:rPr lang="ru-RU" sz="2000" spc="200" dirty="0" smtClean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»</a:t>
            </a:r>
            <a:endParaRPr lang="en-US" sz="2000" spc="200" dirty="0">
              <a:solidFill>
                <a:srgbClr val="3F6463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5791018" y="6842343"/>
            <a:ext cx="536090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200" dirty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2 - </a:t>
            </a:r>
            <a:r>
              <a:rPr lang="en-US" sz="2000" spc="200" dirty="0" err="1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күн</a:t>
            </a:r>
            <a:r>
              <a:rPr lang="en-US" sz="2000" spc="200" dirty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: </a:t>
            </a:r>
            <a:r>
              <a:rPr lang="en-US" sz="2000" spc="200" dirty="0" err="1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Балалар</a:t>
            </a:r>
            <a:r>
              <a:rPr lang="en-US" sz="2000" spc="200" dirty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2000" spc="200" dirty="0" err="1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басылымдары</a:t>
            </a:r>
            <a:r>
              <a:rPr lang="en-US" sz="2000" spc="200" dirty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 - </a:t>
            </a:r>
            <a:r>
              <a:rPr lang="en-US" sz="2000" spc="200" dirty="0" err="1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кітапқа</a:t>
            </a:r>
            <a:r>
              <a:rPr lang="en-US" sz="2000" spc="200" dirty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2000" spc="200" dirty="0" err="1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бастайтын</a:t>
            </a:r>
            <a:r>
              <a:rPr lang="en-US" sz="2000" spc="200" dirty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2000" spc="200" dirty="0" err="1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жол</a:t>
            </a:r>
            <a:endParaRPr lang="en-US" sz="2000" spc="200" dirty="0">
              <a:solidFill>
                <a:srgbClr val="3F6463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5791018" y="7635608"/>
            <a:ext cx="627887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00"/>
              </a:lnSpc>
            </a:pPr>
            <a:r>
              <a:rPr lang="en-US" sz="2000" spc="20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3 - күн: Шығармашылық </a:t>
            </a:r>
          </a:p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20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интеллигенция - Қазақстан балаларына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5791018" y="8456027"/>
            <a:ext cx="536090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20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4 - күн: Қазіргі балалар және рухани құндылықтар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5791018" y="9297235"/>
            <a:ext cx="536090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20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5 - күн: Балалар жазушыларымен танысу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2767774" y="6331168"/>
            <a:ext cx="536090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20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6 - күн: Кітап және цифрлық әлем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767774" y="6981558"/>
            <a:ext cx="5360904" cy="349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20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7 - күн: Отбасылық оқу күні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767774" y="7635608"/>
            <a:ext cx="5360904" cy="3590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200" dirty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8 - </a:t>
            </a:r>
            <a:r>
              <a:rPr lang="en-US" sz="2000" spc="200" dirty="0" err="1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күн</a:t>
            </a:r>
            <a:r>
              <a:rPr lang="en-US" sz="2000" spc="200" dirty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: “</a:t>
            </a:r>
            <a:r>
              <a:rPr lang="en-US" sz="2000" spc="200" dirty="0" err="1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Кітап</a:t>
            </a:r>
            <a:r>
              <a:rPr lang="en-US" sz="2000" spc="200" dirty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 </a:t>
            </a:r>
            <a:r>
              <a:rPr lang="en-US" sz="2000" spc="200" dirty="0" err="1" smtClean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әлемінде</a:t>
            </a:r>
            <a:r>
              <a:rPr lang="en-US" sz="2000" spc="200" dirty="0" smtClean="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”</a:t>
            </a:r>
            <a:endParaRPr lang="en-US" sz="2000" spc="200" dirty="0">
              <a:solidFill>
                <a:srgbClr val="3F6463"/>
              </a:solidFill>
              <a:latin typeface="PT Serif"/>
              <a:ea typeface="PT Serif"/>
              <a:cs typeface="PT Serif"/>
              <a:sym typeface="PT Serif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12767774" y="8214803"/>
            <a:ext cx="536090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20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9 - күн: “Кітап - білім бұлағы”зияткерлік күн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2767774" y="9110077"/>
            <a:ext cx="5360904" cy="701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800"/>
              </a:lnSpc>
              <a:spcBef>
                <a:spcPct val="0"/>
              </a:spcBef>
            </a:pPr>
            <a:r>
              <a:rPr lang="en-US" sz="2000" spc="200">
                <a:solidFill>
                  <a:srgbClr val="3F6463"/>
                </a:solidFill>
                <a:latin typeface="PT Serif"/>
                <a:ea typeface="PT Serif"/>
                <a:cs typeface="PT Serif"/>
                <a:sym typeface="PT Serif"/>
              </a:rPr>
              <a:t>10 - күн: “Балалар әдебиетінен - білім мен ғылымға”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3003" y="5940850"/>
            <a:ext cx="4741171" cy="2122391"/>
            <a:chOff x="0" y="0"/>
            <a:chExt cx="734531" cy="32881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34531" cy="328814"/>
            </a:xfrm>
            <a:custGeom>
              <a:avLst/>
              <a:gdLst/>
              <a:ahLst/>
              <a:cxnLst/>
              <a:rect l="l" t="t" r="r" b="b"/>
              <a:pathLst>
                <a:path w="734531" h="328814">
                  <a:moveTo>
                    <a:pt x="0" y="0"/>
                  </a:moveTo>
                  <a:lnTo>
                    <a:pt x="734531" y="0"/>
                  </a:lnTo>
                  <a:lnTo>
                    <a:pt x="734531" y="328814"/>
                  </a:lnTo>
                  <a:lnTo>
                    <a:pt x="0" y="328814"/>
                  </a:lnTo>
                  <a:close/>
                </a:path>
              </a:pathLst>
            </a:custGeom>
            <a:blipFill>
              <a:blip r:embed="rId2"/>
              <a:stretch>
                <a:fillRect t="-2660" b="-24112"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6403121" y="5940850"/>
            <a:ext cx="5348285" cy="2122391"/>
            <a:chOff x="0" y="0"/>
            <a:chExt cx="734531" cy="291488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734531" cy="291488"/>
            </a:xfrm>
            <a:custGeom>
              <a:avLst/>
              <a:gdLst/>
              <a:ahLst/>
              <a:cxnLst/>
              <a:rect l="l" t="t" r="r" b="b"/>
              <a:pathLst>
                <a:path w="734531" h="291488">
                  <a:moveTo>
                    <a:pt x="0" y="0"/>
                  </a:moveTo>
                  <a:lnTo>
                    <a:pt x="734531" y="0"/>
                  </a:lnTo>
                  <a:lnTo>
                    <a:pt x="734531" y="291488"/>
                  </a:lnTo>
                  <a:lnTo>
                    <a:pt x="0" y="291488"/>
                  </a:lnTo>
                  <a:close/>
                </a:path>
              </a:pathLst>
            </a:custGeom>
            <a:blipFill>
              <a:blip r:embed="rId3"/>
              <a:stretch>
                <a:fillRect t="-34074" b="-34074"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2637232" y="5940850"/>
            <a:ext cx="4741171" cy="2122391"/>
            <a:chOff x="0" y="0"/>
            <a:chExt cx="734531" cy="32881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34531" cy="328814"/>
            </a:xfrm>
            <a:custGeom>
              <a:avLst/>
              <a:gdLst/>
              <a:ahLst/>
              <a:cxnLst/>
              <a:rect l="l" t="t" r="r" b="b"/>
              <a:pathLst>
                <a:path w="734531" h="328814">
                  <a:moveTo>
                    <a:pt x="0" y="0"/>
                  </a:moveTo>
                  <a:lnTo>
                    <a:pt x="734531" y="0"/>
                  </a:lnTo>
                  <a:lnTo>
                    <a:pt x="734531" y="328814"/>
                  </a:lnTo>
                  <a:lnTo>
                    <a:pt x="0" y="328814"/>
                  </a:lnTo>
                  <a:close/>
                </a:path>
              </a:pathLst>
            </a:custGeom>
            <a:blipFill>
              <a:blip r:embed="rId4"/>
              <a:stretch>
                <a:fillRect t="-24416" b="-24416"/>
              </a:stretch>
            </a:blipFill>
          </p:spPr>
          <p:txBody>
            <a:bodyPr/>
            <a:lstStyle/>
            <a:p>
              <a:endParaRPr lang="ru-KZ"/>
            </a:p>
          </p:txBody>
        </p:sp>
      </p:grpSp>
      <p:sp>
        <p:nvSpPr>
          <p:cNvPr id="8" name="AutoShape 8"/>
          <p:cNvSpPr/>
          <p:nvPr/>
        </p:nvSpPr>
        <p:spPr>
          <a:xfrm>
            <a:off x="772646" y="8408616"/>
            <a:ext cx="16741994" cy="0"/>
          </a:xfrm>
          <a:prstGeom prst="line">
            <a:avLst/>
          </a:prstGeom>
          <a:ln w="19050" cap="flat">
            <a:solidFill>
              <a:srgbClr val="3F646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ru-KZ"/>
          </a:p>
        </p:txBody>
      </p:sp>
      <p:sp>
        <p:nvSpPr>
          <p:cNvPr id="9" name="TextBox 9"/>
          <p:cNvSpPr txBox="1"/>
          <p:nvPr/>
        </p:nvSpPr>
        <p:spPr>
          <a:xfrm>
            <a:off x="773716" y="1916484"/>
            <a:ext cx="4741171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59"/>
              </a:lnSpc>
            </a:pPr>
            <a:r>
              <a:rPr lang="en-US" sz="3999" b="1" spc="199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МАҚСАТЫ: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72646" y="2695349"/>
            <a:ext cx="4741171" cy="2192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20"/>
              </a:lnSpc>
              <a:spcBef>
                <a:spcPct val="0"/>
              </a:spcBef>
            </a:pP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Оқушыларды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көркем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әдебиетке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баулу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балалар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әдебиетінің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тәрбиелік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мәнін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арттыру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оқырмандық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мәдениетті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қалыптастыру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және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оқушылардың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шығармашылық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қабілеттерін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дамыту</a:t>
            </a:r>
            <a:endParaRPr lang="en-US" sz="1800" spc="180" dirty="0">
              <a:solidFill>
                <a:srgbClr val="3F64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182941" y="1916484"/>
            <a:ext cx="4741171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59"/>
              </a:lnSpc>
            </a:pPr>
            <a:r>
              <a:rPr lang="en-US" sz="3999" b="1" spc="199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 МІНДЕТТЕРІ: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82941" y="2695349"/>
            <a:ext cx="5922117" cy="31356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8622" lvl="1" indent="-194311" algn="l">
              <a:lnSpc>
                <a:spcPts val="2520"/>
              </a:lnSpc>
              <a:buFont typeface="Arial"/>
              <a:buChar char="•"/>
            </a:pPr>
            <a:r>
              <a:rPr lang="en-US" sz="1800" spc="18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Балалар мен жасөспірімдер арасында кітап оқуға деген тұрақты қызығушылық қалыптастыру;</a:t>
            </a:r>
          </a:p>
          <a:p>
            <a:pPr marL="388622" lvl="1" indent="-194311" algn="l">
              <a:lnSpc>
                <a:spcPts val="2520"/>
              </a:lnSpc>
              <a:buFont typeface="Arial"/>
              <a:buChar char="•"/>
            </a:pPr>
            <a:r>
              <a:rPr lang="en-US" sz="1800" spc="18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Балалар әдебиетінің үздік шығармаларын кеңінен насихаттау;</a:t>
            </a:r>
          </a:p>
          <a:p>
            <a:pPr marL="388622" lvl="1" indent="-194311" algn="l">
              <a:lnSpc>
                <a:spcPts val="2520"/>
              </a:lnSpc>
              <a:buFont typeface="Arial"/>
              <a:buChar char="•"/>
            </a:pPr>
            <a:r>
              <a:rPr lang="en-US" sz="1800" spc="18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Әлем балалар әдебиетімен таныстыру;</a:t>
            </a:r>
          </a:p>
          <a:p>
            <a:pPr marL="388622" lvl="1" indent="-194311" algn="l">
              <a:lnSpc>
                <a:spcPts val="2520"/>
              </a:lnSpc>
              <a:buFont typeface="Arial"/>
              <a:buChar char="•"/>
            </a:pPr>
            <a:r>
              <a:rPr lang="en-US" sz="1800" spc="18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Оқушылардың сөйлеу мәдениетін, шығармашылық ойлауын дамыту;</a:t>
            </a:r>
          </a:p>
          <a:p>
            <a:pPr marL="388622" lvl="1" indent="-194311" algn="l">
              <a:lnSpc>
                <a:spcPts val="2520"/>
              </a:lnSpc>
              <a:spcBef>
                <a:spcPct val="0"/>
              </a:spcBef>
              <a:buFont typeface="Arial"/>
              <a:buChar char="•"/>
            </a:pPr>
            <a:r>
              <a:rPr lang="en-US" sz="1800" spc="18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Мектеп, кітапхана және ата-ана арасындағы ынтымақтастықты нығайту;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774183" y="2002247"/>
            <a:ext cx="4741171" cy="1113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59"/>
              </a:lnSpc>
            </a:pPr>
            <a:r>
              <a:rPr lang="en-US" sz="3999" b="1" spc="199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НЕГІЗГІ БАҒЫТТАРЫ: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771809" y="3416920"/>
            <a:ext cx="4741171" cy="1902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520"/>
              </a:lnSpc>
              <a:spcBef>
                <a:spcPct val="0"/>
              </a:spcBef>
            </a:pP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балалар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әдебиеті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балалар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фольклоры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(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ертегілер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аңыздар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),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қазіргі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балалар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жазушылары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отбасылық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оқу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мәдениеті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шығармашылық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жұмыс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және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800" spc="180" dirty="0" err="1" smtClean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ізденіс</a:t>
            </a:r>
            <a:r>
              <a:rPr lang="en-US" sz="1800" spc="180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9117" y="920829"/>
            <a:ext cx="16588816" cy="155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03"/>
              </a:lnSpc>
            </a:pPr>
            <a:r>
              <a:rPr lang="en-US" sz="5599" b="1" spc="279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ОНКҮНДІКТЕ ӨТКІЗУГЕ ҰСЫНЫЛАТЫН ІС-ШАРАЛАР ЖОСПАРЫ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181100" y="3687704"/>
            <a:ext cx="4697993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59"/>
              </a:lnSpc>
            </a:pP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1</a:t>
            </a:r>
            <a:r>
              <a:rPr lang="kk-KZ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3</a:t>
            </a: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 СӘУІР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1673616" y="3782692"/>
            <a:ext cx="2880584" cy="5607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4359"/>
              </a:lnSpc>
            </a:pP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1</a:t>
            </a:r>
            <a:r>
              <a:rPr lang="kk-KZ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4</a:t>
            </a: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 СӘУІР</a:t>
            </a:r>
          </a:p>
        </p:txBody>
      </p:sp>
      <p:sp>
        <p:nvSpPr>
          <p:cNvPr id="5" name="AutoShape 5"/>
          <p:cNvSpPr/>
          <p:nvPr/>
        </p:nvSpPr>
        <p:spPr>
          <a:xfrm flipH="1" flipV="1">
            <a:off x="851459" y="3924300"/>
            <a:ext cx="0" cy="6194135"/>
          </a:xfrm>
          <a:prstGeom prst="line">
            <a:avLst/>
          </a:prstGeom>
          <a:ln w="19050" cap="flat">
            <a:solidFill>
              <a:srgbClr val="3F6463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ru-KZ"/>
          </a:p>
        </p:txBody>
      </p:sp>
      <p:sp>
        <p:nvSpPr>
          <p:cNvPr id="6" name="AutoShape 6"/>
          <p:cNvSpPr/>
          <p:nvPr/>
        </p:nvSpPr>
        <p:spPr>
          <a:xfrm flipV="1">
            <a:off x="8915400" y="3924300"/>
            <a:ext cx="0" cy="6194135"/>
          </a:xfrm>
          <a:prstGeom prst="line">
            <a:avLst/>
          </a:prstGeom>
          <a:ln w="19050" cap="flat">
            <a:solidFill>
              <a:srgbClr val="3F6463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ru-KZ"/>
          </a:p>
        </p:txBody>
      </p:sp>
      <p:sp>
        <p:nvSpPr>
          <p:cNvPr id="7" name="TextBox 7"/>
          <p:cNvSpPr txBox="1"/>
          <p:nvPr/>
        </p:nvSpPr>
        <p:spPr>
          <a:xfrm>
            <a:off x="1181100" y="4229100"/>
            <a:ext cx="7505700" cy="8720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360"/>
              </a:lnSpc>
              <a:spcBef>
                <a:spcPct val="0"/>
              </a:spcBef>
            </a:pPr>
            <a:r>
              <a:rPr lang="en-US" sz="2500" b="1" spc="240" dirty="0" smtClean="0">
                <a:solidFill>
                  <a:srgbClr val="2C2C2C"/>
                </a:solidFill>
                <a:latin typeface="PT Serif Bold"/>
                <a:ea typeface="PT Serif Bold"/>
                <a:cs typeface="PT Serif Bold"/>
                <a:sym typeface="PT Serif Bold"/>
              </a:rPr>
              <a:t>«</a:t>
            </a:r>
            <a:r>
              <a:rPr lang="kk-KZ" sz="2500" b="1" spc="240" dirty="0" smtClean="0">
                <a:solidFill>
                  <a:srgbClr val="2C2C2C"/>
                </a:solidFill>
                <a:latin typeface="PT Serif Bold"/>
                <a:ea typeface="PT Serif Bold"/>
                <a:cs typeface="PT Serif Bold"/>
                <a:sym typeface="PT Serif Bold"/>
              </a:rPr>
              <a:t>БІЛІМДІДЕН ШЫҚҚАН </a:t>
            </a:r>
            <a:r>
              <a:rPr lang="kk-KZ" sz="2500" b="1" spc="240" dirty="0" smtClean="0">
                <a:solidFill>
                  <a:srgbClr val="2C2C2C"/>
                </a:solidFill>
                <a:latin typeface="PT Serif Bold"/>
                <a:ea typeface="PT Serif Bold"/>
                <a:cs typeface="PT Serif Bold"/>
                <a:sym typeface="PT Serif Bold"/>
              </a:rPr>
              <a:t>СӨЗ ТАЛАПТЫҒА БОЛСЫН КЕЗ</a:t>
            </a:r>
            <a:r>
              <a:rPr lang="en-US" sz="2500" b="1" spc="240" dirty="0" smtClean="0">
                <a:solidFill>
                  <a:srgbClr val="2C2C2C"/>
                </a:solidFill>
                <a:latin typeface="PT Serif Bold"/>
                <a:ea typeface="PT Serif Bold"/>
                <a:cs typeface="PT Serif Bold"/>
                <a:sym typeface="PT Serif Bold"/>
              </a:rPr>
              <a:t>»</a:t>
            </a:r>
            <a:endParaRPr lang="en-US" sz="2500" b="1" spc="240" dirty="0">
              <a:solidFill>
                <a:srgbClr val="2C2C2C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296400" y="4483320"/>
            <a:ext cx="7608595" cy="869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3500"/>
              </a:lnSpc>
              <a:spcBef>
                <a:spcPct val="0"/>
              </a:spcBef>
            </a:pPr>
            <a:r>
              <a:rPr lang="en-US" sz="2500" b="1" spc="250" dirty="0">
                <a:solidFill>
                  <a:srgbClr val="2C2C2C"/>
                </a:solidFill>
                <a:latin typeface="PT Serif Bold"/>
                <a:ea typeface="PT Serif Bold"/>
                <a:cs typeface="PT Serif Bold"/>
                <a:sym typeface="PT Serif Bold"/>
              </a:rPr>
              <a:t>«БАЛАЛАР БАСЫЛЫМДАРЫ - КІТАПҚА БАСТАЙТЫН ЖОЛ»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1099" y="5114925"/>
            <a:ext cx="7572359" cy="394979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b="1" spc="159" dirty="0" smtClean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«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Яссауидің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рухани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мұрасы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»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көрмелер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күнін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ұйымдастыру</a:t>
            </a:r>
            <a:r>
              <a:rPr lang="kk-KZ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;</a:t>
            </a:r>
            <a:endParaRPr lang="en-US" sz="1599" spc="159" dirty="0">
              <a:solidFill>
                <a:srgbClr val="3F6463"/>
              </a:solidFill>
              <a:latin typeface="Lora"/>
              <a:ea typeface="Lora"/>
              <a:cs typeface="Lora"/>
              <a:sym typeface="Lora"/>
            </a:endParaRP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kk-KZ" sz="1599" spc="159" dirty="0" smtClean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Білім туралы ұлы ойшылдардың сөздерін, ойларын насихаттау;</a:t>
            </a: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spc="159" dirty="0" err="1" smtClean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Ғылым</a:t>
            </a:r>
            <a:r>
              <a:rPr lang="kk-KZ" sz="1599" spc="159" dirty="0" smtClean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и жобалармен</a:t>
            </a:r>
            <a:r>
              <a:rPr lang="en-US" sz="1599" spc="159" dirty="0" smtClean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айналысып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жүрген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оқушылар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мен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студенттерді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БАҚ 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және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телеарналар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арқылы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таныстыру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олардың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жұмыстарын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әлеуметтік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желіде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жариялау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насихаттау</a:t>
            </a:r>
            <a:r>
              <a:rPr lang="kk-KZ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;</a:t>
            </a:r>
            <a:endParaRPr lang="en-US" sz="1599" spc="159" dirty="0">
              <a:solidFill>
                <a:srgbClr val="3F6463"/>
              </a:solidFill>
              <a:latin typeface="Lora"/>
              <a:ea typeface="Lora"/>
              <a:cs typeface="Lora"/>
              <a:sym typeface="Lora"/>
            </a:endParaRP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Өңірдегі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білім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беру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ұйымдарындағы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докторант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магистрант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мұғалімдермен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«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Ғылым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– </a:t>
            </a:r>
            <a:r>
              <a:rPr lang="en-US" sz="1599" b="1" spc="159" dirty="0" err="1" smtClean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болашақтың</a:t>
            </a:r>
            <a:r>
              <a:rPr lang="en-US" sz="1599" b="1" spc="159" dirty="0" smtClean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кілті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»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тақырыбын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да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кездесулер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өткізу</a:t>
            </a:r>
            <a:r>
              <a:rPr lang="kk-KZ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;</a:t>
            </a:r>
            <a:endParaRPr lang="en-US" sz="1599" spc="159" dirty="0">
              <a:solidFill>
                <a:srgbClr val="3F6463"/>
              </a:solidFill>
              <a:latin typeface="Lora"/>
              <a:ea typeface="Lora"/>
              <a:cs typeface="Lora"/>
              <a:sym typeface="Lora"/>
            </a:endParaRPr>
          </a:p>
          <a:p>
            <a:pPr marL="345439" lvl="1" indent="-172720" algn="just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b="1" u="none" strike="noStrike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«</a:t>
            </a:r>
            <a:r>
              <a:rPr lang="en-US" sz="1599" b="1" u="none" strike="noStrike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Ғалым</a:t>
            </a:r>
            <a:r>
              <a:rPr lang="en-US" sz="1599" b="1" u="none" strike="noStrike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599" b="1" u="none" strike="noStrike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болғым</a:t>
            </a:r>
            <a:r>
              <a:rPr lang="en-US" sz="1599" b="1" u="none" strike="noStrike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599" b="1" u="none" strike="noStrike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келеді</a:t>
            </a:r>
            <a:r>
              <a:rPr lang="en-US" sz="1599" b="1" u="none" strike="noStrike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»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Алматы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қаласындағы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ҚРҰҒА-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ның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ғалымдарымен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мотивациялық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кездесулер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(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онлайн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)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ұйымдастыру</a:t>
            </a:r>
            <a:r>
              <a:rPr lang="kk-KZ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;</a:t>
            </a:r>
            <a:endParaRPr lang="en-US" sz="1599" u="none" strike="noStrike" spc="159" dirty="0">
              <a:solidFill>
                <a:srgbClr val="3F6463"/>
              </a:solidFill>
              <a:latin typeface="Lora"/>
              <a:ea typeface="Lora"/>
              <a:cs typeface="Lora"/>
              <a:sym typeface="Lora"/>
            </a:endParaRPr>
          </a:p>
          <a:p>
            <a:pPr marL="345439" lvl="1" indent="-172720" algn="just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b="1" u="none" strike="noStrike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«</a:t>
            </a:r>
            <a:r>
              <a:rPr lang="en-US" sz="1599" b="1" u="none" strike="noStrike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Ғылым</a:t>
            </a:r>
            <a:r>
              <a:rPr lang="en-US" sz="1599" b="1" u="none" strike="noStrike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599" b="1" u="none" strike="noStrike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әлемі</a:t>
            </a:r>
            <a:r>
              <a:rPr lang="en-US" sz="1599" b="1" u="none" strike="noStrike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»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атты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фотокөрме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ғылыми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фильмдер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көрсету</a:t>
            </a:r>
            <a:endParaRPr lang="en-US" sz="1599" u="none" strike="noStrike" spc="159" dirty="0">
              <a:solidFill>
                <a:srgbClr val="3F64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144000" y="5538117"/>
            <a:ext cx="7608599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«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Балалар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кітаптарының</a:t>
            </a:r>
            <a:r>
              <a:rPr lang="kk-KZ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әлемі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»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кітап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көрмесін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ұйымдастыру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</a:t>
            </a: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«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Менің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сүйікті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журналым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»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1-4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сынып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оқушыларына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қызықты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журналдармен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таныстыру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сағатын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ұйымдастыру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</a:t>
            </a: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«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Балалар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басылымдары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– 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білім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бастауы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»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5-7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сынып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оқушыларына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kk-KZ" sz="1599" spc="159" dirty="0" smtClean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балалар мен жасөспірімдерге арналған басылымдардың</a:t>
            </a:r>
            <a:r>
              <a:rPr lang="en-US" sz="1599" spc="159" dirty="0" smtClean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ерешеліктерін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таныстыру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сағатын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өткізу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</a:t>
            </a:r>
            <a:endParaRPr lang="kk-KZ" sz="1599" spc="159" dirty="0">
              <a:solidFill>
                <a:srgbClr val="3F6463"/>
              </a:solidFill>
              <a:latin typeface="Lora"/>
              <a:ea typeface="Lora"/>
              <a:cs typeface="Lora"/>
              <a:sym typeface="Lora"/>
            </a:endParaRP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«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Журнал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оқып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, 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ойыңды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дамыт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»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оқушыларға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шеберлік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сағатын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 smtClean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ұйымдастыру</a:t>
            </a:r>
            <a:endParaRPr lang="en-US" sz="1599" spc="159" dirty="0">
              <a:solidFill>
                <a:srgbClr val="3F64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" name="AutoShape 5">
            <a:extLst>
              <a:ext uri="{FF2B5EF4-FFF2-40B4-BE49-F238E27FC236}">
                <a16:creationId xmlns:a16="http://schemas.microsoft.com/office/drawing/2014/main" id="{2D4FA4D4-5D65-AEDF-9AEE-4C6E51E9B267}"/>
              </a:ext>
            </a:extLst>
          </p:cNvPr>
          <p:cNvSpPr/>
          <p:nvPr/>
        </p:nvSpPr>
        <p:spPr>
          <a:xfrm flipH="1" flipV="1">
            <a:off x="17447933" y="3782692"/>
            <a:ext cx="0" cy="6194135"/>
          </a:xfrm>
          <a:prstGeom prst="line">
            <a:avLst/>
          </a:prstGeom>
          <a:ln w="19050" cap="flat">
            <a:solidFill>
              <a:srgbClr val="3F6463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ru-KZ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18229" y="3514666"/>
            <a:ext cx="4697993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59"/>
              </a:lnSpc>
            </a:pP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1</a:t>
            </a:r>
            <a:r>
              <a:rPr lang="kk-KZ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5</a:t>
            </a: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 СӘУІР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780716" y="3514666"/>
            <a:ext cx="4697993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59"/>
              </a:lnSpc>
            </a:pP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1</a:t>
            </a:r>
            <a:r>
              <a:rPr lang="kk-KZ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6</a:t>
            </a: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 СӘУІР</a:t>
            </a:r>
          </a:p>
        </p:txBody>
      </p:sp>
      <p:sp>
        <p:nvSpPr>
          <p:cNvPr id="4" name="AutoShape 4"/>
          <p:cNvSpPr/>
          <p:nvPr/>
        </p:nvSpPr>
        <p:spPr>
          <a:xfrm flipH="1" flipV="1">
            <a:off x="739121" y="3948035"/>
            <a:ext cx="0" cy="6194135"/>
          </a:xfrm>
          <a:prstGeom prst="line">
            <a:avLst/>
          </a:prstGeom>
          <a:ln w="19050" cap="flat">
            <a:solidFill>
              <a:srgbClr val="3F6463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ru-KZ"/>
          </a:p>
        </p:txBody>
      </p:sp>
      <p:sp>
        <p:nvSpPr>
          <p:cNvPr id="5" name="AutoShape 5"/>
          <p:cNvSpPr/>
          <p:nvPr/>
        </p:nvSpPr>
        <p:spPr>
          <a:xfrm flipV="1">
            <a:off x="6599741" y="3948035"/>
            <a:ext cx="0" cy="6194135"/>
          </a:xfrm>
          <a:prstGeom prst="line">
            <a:avLst/>
          </a:prstGeom>
          <a:ln w="19050" cap="flat">
            <a:solidFill>
              <a:srgbClr val="3F6463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ru-KZ"/>
          </a:p>
        </p:txBody>
      </p:sp>
      <p:sp>
        <p:nvSpPr>
          <p:cNvPr id="6" name="TextBox 6"/>
          <p:cNvSpPr txBox="1"/>
          <p:nvPr/>
        </p:nvSpPr>
        <p:spPr>
          <a:xfrm>
            <a:off x="918229" y="4389696"/>
            <a:ext cx="4982559" cy="1746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500" b="1" spc="250">
                <a:solidFill>
                  <a:srgbClr val="2C2C2C"/>
                </a:solidFill>
                <a:latin typeface="PT Serif Bold"/>
                <a:ea typeface="PT Serif Bold"/>
                <a:cs typeface="PT Serif Bold"/>
                <a:sym typeface="PT Serif Bold"/>
              </a:rPr>
              <a:t>«ШЫҒАРМАШЫЛЫҚ ИНТЕЛЛИГЕНЦИЯ — ҚАЗАҚСТАН БАЛАЛАРЫНА»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78849" y="4389696"/>
            <a:ext cx="5500537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500" b="1" spc="250">
                <a:solidFill>
                  <a:srgbClr val="2C2C2C"/>
                </a:solidFill>
                <a:latin typeface="PT Serif Bold"/>
                <a:ea typeface="PT Serif Bold"/>
                <a:cs typeface="PT Serif Bold"/>
                <a:sym typeface="PT Serif Bold"/>
              </a:rPr>
              <a:t>«ҚАЗІРГІ БАЛАЛАР ЖӘНЕ РУХАНИ ҚҰНДЫЛЫҚТАР»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106862" y="6478728"/>
            <a:ext cx="5090962" cy="16452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just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Жазушылар, ақындар, суретшілер, өнер қайраткерлерін қатыстыру арқылы балалардың рухани дамуын арттыруға арналған </a:t>
            </a: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дәрістер, кездесулер, әдеби кеш,</a:t>
            </a:r>
            <a:r>
              <a:rPr lang="en-US" sz="1599" b="1" u="none" strike="noStrike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көрме, шеберлік сағаттары мен мектеп театры күнін</a:t>
            </a:r>
            <a:r>
              <a:rPr lang="en-US" sz="1599" u="none" strike="noStrike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ұйымдастыру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41336" y="3606126"/>
            <a:ext cx="4697993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59"/>
              </a:lnSpc>
            </a:pP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1</a:t>
            </a:r>
            <a:r>
              <a:rPr lang="kk-KZ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7</a:t>
            </a: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 СӘУІР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12460361" y="3948035"/>
            <a:ext cx="0" cy="6194135"/>
          </a:xfrm>
          <a:prstGeom prst="line">
            <a:avLst/>
          </a:prstGeom>
          <a:ln w="19050" cap="flat">
            <a:solidFill>
              <a:srgbClr val="3F6463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ru-KZ"/>
          </a:p>
        </p:txBody>
      </p:sp>
      <p:sp>
        <p:nvSpPr>
          <p:cNvPr id="11" name="TextBox 11"/>
          <p:cNvSpPr txBox="1"/>
          <p:nvPr/>
        </p:nvSpPr>
        <p:spPr>
          <a:xfrm>
            <a:off x="12641336" y="4344085"/>
            <a:ext cx="4697993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500" b="1" spc="250">
                <a:solidFill>
                  <a:srgbClr val="2C2C2C"/>
                </a:solidFill>
                <a:latin typeface="PT Serif Bold"/>
                <a:ea typeface="PT Serif Bold"/>
                <a:cs typeface="PT Serif Bold"/>
                <a:sym typeface="PT Serif Bold"/>
              </a:rPr>
              <a:t>«БАЛАЛАР ЖАЗУШЫЛАРЫМЕН ТАНЫСУ»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2860411" y="6340615"/>
            <a:ext cx="4697993" cy="192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Белгілі </a:t>
            </a: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балалар жазушылары туралы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танымдық сағаттар өткізу,</a:t>
            </a:r>
          </a:p>
          <a:p>
            <a:pPr marL="345439" lvl="1" indent="-172720" algn="l">
              <a:lnSpc>
                <a:spcPts val="2239"/>
              </a:lnSpc>
              <a:buFont typeface="Arial"/>
              <a:buChar char="•"/>
            </a:pP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«Қазіргі қазақ балалар жазушылары»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: Жаңа есімдермен танысу,</a:t>
            </a:r>
          </a:p>
          <a:p>
            <a:pPr marL="345439" lvl="1" indent="-172720" algn="l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Жергілікті </a:t>
            </a: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балалар жазушыларымен кездесу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өткізу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99791" y="5623610"/>
            <a:ext cx="5064742" cy="3026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Білім беру ұйымдарында </a:t>
            </a: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ұлттық тәрбие, салт-дәстүр, әдеп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тақырыбында кездесулер,</a:t>
            </a: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«Гаджет пен рухани даму» 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тақырыбында пікірталас өткізу,</a:t>
            </a: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Шығармашылық сағаттарын ұйымдастырып,</a:t>
            </a: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поэзия уақытында өлең оқу,фотоаймақ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ұйымдастыру,</a:t>
            </a:r>
          </a:p>
          <a:p>
            <a:pPr marL="345439" lvl="1" indent="-172720" algn="just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«Тамшының шытырман оқиғасы»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педагогтер арасында экоертегі байқауын өткізу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39121" y="664660"/>
            <a:ext cx="16588816" cy="155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03"/>
              </a:lnSpc>
            </a:pPr>
            <a:r>
              <a:rPr lang="en-US" sz="5599" b="1" spc="279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ОНКҮНДІКТЕ ӨТКІЗУГЕ ҰСЫНЫЛАТЫН ІС-ШАРАЛАР ЖОСПАРЫ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59117" y="920829"/>
            <a:ext cx="16588816" cy="155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03"/>
              </a:lnSpc>
            </a:pPr>
            <a:r>
              <a:rPr lang="en-US" sz="5599" b="1" spc="279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ОНКҮНДІКТЕ ӨТКІЗУГЕ ҰСЫНЫЛАТЫН ІС-ШАРАЛАР ЖОСПАРЫ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1028700" y="3591399"/>
            <a:ext cx="4697993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59"/>
              </a:lnSpc>
            </a:pP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1</a:t>
            </a:r>
            <a:r>
              <a:rPr lang="kk-KZ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8</a:t>
            </a: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 СӘУІР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891187" y="3591399"/>
            <a:ext cx="4697993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59"/>
              </a:lnSpc>
            </a:pPr>
            <a:r>
              <a:rPr lang="kk-KZ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20</a:t>
            </a: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 СӘУІР</a:t>
            </a:r>
          </a:p>
        </p:txBody>
      </p:sp>
      <p:sp>
        <p:nvSpPr>
          <p:cNvPr id="5" name="AutoShape 5"/>
          <p:cNvSpPr/>
          <p:nvPr/>
        </p:nvSpPr>
        <p:spPr>
          <a:xfrm flipH="1" flipV="1">
            <a:off x="849592" y="4092865"/>
            <a:ext cx="0" cy="6194135"/>
          </a:xfrm>
          <a:prstGeom prst="line">
            <a:avLst/>
          </a:prstGeom>
          <a:ln w="19050" cap="flat">
            <a:solidFill>
              <a:srgbClr val="3F6463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ru-KZ"/>
          </a:p>
        </p:txBody>
      </p:sp>
      <p:sp>
        <p:nvSpPr>
          <p:cNvPr id="6" name="AutoShape 6"/>
          <p:cNvSpPr/>
          <p:nvPr/>
        </p:nvSpPr>
        <p:spPr>
          <a:xfrm flipV="1">
            <a:off x="6710212" y="4092865"/>
            <a:ext cx="0" cy="6194135"/>
          </a:xfrm>
          <a:prstGeom prst="line">
            <a:avLst/>
          </a:prstGeom>
          <a:ln w="19050" cap="flat">
            <a:solidFill>
              <a:srgbClr val="3F6463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ru-KZ"/>
          </a:p>
        </p:txBody>
      </p:sp>
      <p:sp>
        <p:nvSpPr>
          <p:cNvPr id="7" name="TextBox 7"/>
          <p:cNvSpPr txBox="1"/>
          <p:nvPr/>
        </p:nvSpPr>
        <p:spPr>
          <a:xfrm>
            <a:off x="1028700" y="4435949"/>
            <a:ext cx="498255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500" b="1" spc="250">
                <a:solidFill>
                  <a:srgbClr val="2C2C2C"/>
                </a:solidFill>
                <a:latin typeface="PT Serif Bold"/>
                <a:ea typeface="PT Serif Bold"/>
                <a:cs typeface="PT Serif Bold"/>
                <a:sym typeface="PT Serif Bold"/>
              </a:rPr>
              <a:t>«КІТАП ЖӘНЕ ЦИФРЛЫҚ ӘЛЕМ»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891187" y="4358512"/>
            <a:ext cx="5500537" cy="1308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500" b="1" spc="250">
                <a:solidFill>
                  <a:srgbClr val="2C2C2C"/>
                </a:solidFill>
                <a:latin typeface="PT Serif Bold"/>
                <a:ea typeface="PT Serif Bold"/>
                <a:cs typeface="PT Serif Bold"/>
                <a:sym typeface="PT Serif Bold"/>
              </a:rPr>
              <a:t>«ОТБАСЫМЕН КІТАП ОҚУ – ИГІ ДӘСТҮР» ОТБАСЫЛЫҚ ОҚУ КҮНІ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372533" y="6036822"/>
            <a:ext cx="4832853" cy="19215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Әлеуметтік желілерде </a:t>
            </a: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кітап оқу челленджін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өткізу,</a:t>
            </a: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Онлайн подкасттар мен вебинарлар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ұйымдастыру, </a:t>
            </a:r>
          </a:p>
          <a:p>
            <a:pPr marL="345439" lvl="1" indent="-172720" algn="just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Лабораториялық тәжірибелер күнін</a:t>
            </a:r>
            <a:r>
              <a:rPr lang="en-US" sz="1599" u="none" strike="noStrike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b="1" u="none" strike="noStrike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STEM көрмесін</a:t>
            </a:r>
            <a:r>
              <a:rPr lang="en-US" sz="1599" u="none" strike="noStrike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(робототехника, IT жобалар) ұйымдастыру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956928" y="6036822"/>
            <a:ext cx="5081911" cy="81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Ата-аналармен </a:t>
            </a: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бірлескен оқу сағаты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</a:t>
            </a: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Отбасылық </a:t>
            </a: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кітап оқу фотокөрмесі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</a:t>
            </a:r>
          </a:p>
          <a:p>
            <a:pPr marL="345439" lvl="1" indent="-172720" algn="just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Кітап оқу марафонын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ұйымдастыру</a:t>
            </a:r>
          </a:p>
        </p:txBody>
      </p:sp>
      <p:sp>
        <p:nvSpPr>
          <p:cNvPr id="11" name="AutoShape 11"/>
          <p:cNvSpPr/>
          <p:nvPr/>
        </p:nvSpPr>
        <p:spPr>
          <a:xfrm flipV="1">
            <a:off x="12570832" y="4092865"/>
            <a:ext cx="0" cy="6194135"/>
          </a:xfrm>
          <a:prstGeom prst="line">
            <a:avLst/>
          </a:prstGeom>
          <a:ln w="19050" cap="flat">
            <a:solidFill>
              <a:srgbClr val="3F6463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ru-KZ"/>
          </a:p>
        </p:txBody>
      </p:sp>
      <p:sp>
        <p:nvSpPr>
          <p:cNvPr id="12" name="TextBox 12"/>
          <p:cNvSpPr txBox="1"/>
          <p:nvPr/>
        </p:nvSpPr>
        <p:spPr>
          <a:xfrm>
            <a:off x="12790381" y="5953125"/>
            <a:ext cx="4860265" cy="16927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just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Білім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беру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ұйымдарында</a:t>
            </a:r>
            <a:r>
              <a:rPr lang="en-US" sz="1599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«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Балалар</a:t>
            </a:r>
            <a:r>
              <a:rPr lang="en-US" sz="1599" b="1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</a:t>
            </a:r>
            <a:r>
              <a:rPr lang="en-US" sz="1599" b="1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к</a:t>
            </a:r>
            <a:r>
              <a:rPr lang="en-US" sz="1599" b="1" u="none" strike="noStrike" spc="159" dirty="0" err="1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ітапханасы</a:t>
            </a:r>
            <a:r>
              <a:rPr lang="en-US" sz="1599" b="1" u="none" strike="noStrike" spc="159" dirty="0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»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бағдарламасы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аясында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оқылған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кітап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 smtClean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кейіпке</a:t>
            </a:r>
            <a:r>
              <a:rPr lang="kk-KZ" sz="1599" u="none" strike="noStrike" spc="159" dirty="0" smtClean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р</a:t>
            </a:r>
            <a:r>
              <a:rPr lang="en-US" sz="1599" u="none" strike="noStrike" spc="159" dirty="0" err="1" smtClean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лері</a:t>
            </a:r>
            <a:r>
              <a:rPr lang="en-US" sz="1599" u="none" strike="noStrike" spc="159" dirty="0" smtClean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мен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сюжеттеріне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байланысты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kk-KZ" sz="1599" u="none" strike="noStrike" spc="159" dirty="0" smtClean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викториналар, интеллектуалдық ойындар</a:t>
            </a:r>
            <a:r>
              <a:rPr lang="en-US" sz="1599" u="none" strike="noStrike" spc="159" dirty="0" smtClean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күнін</a:t>
            </a:r>
            <a:r>
              <a:rPr lang="en-US" sz="1599" u="none" strike="noStrike" spc="159" dirty="0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</a:t>
            </a:r>
            <a:r>
              <a:rPr lang="en-US" sz="1599" u="none" strike="noStrike" spc="159" dirty="0" err="1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ұйымдастыру</a:t>
            </a:r>
            <a:endParaRPr lang="en-US" sz="1599" u="none" strike="noStrike" spc="159" dirty="0">
              <a:solidFill>
                <a:srgbClr val="3F6463"/>
              </a:solidFill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12790381" y="3591399"/>
            <a:ext cx="4697993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59"/>
              </a:lnSpc>
            </a:pPr>
            <a:r>
              <a:rPr lang="kk-KZ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21</a:t>
            </a: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 СӘУІР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790381" y="4387850"/>
            <a:ext cx="4860265" cy="4196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00"/>
              </a:lnSpc>
            </a:pPr>
            <a:r>
              <a:rPr lang="en-US" sz="2500" b="1" spc="250" dirty="0">
                <a:solidFill>
                  <a:srgbClr val="2C2C2C"/>
                </a:solidFill>
                <a:latin typeface="PT Serif Bold"/>
                <a:ea typeface="PT Serif Bold"/>
                <a:cs typeface="PT Serif Bold"/>
                <a:sym typeface="PT Serif Bold"/>
              </a:rPr>
              <a:t>«КІТАП ӘЛЕМІНДЕ</a:t>
            </a:r>
            <a:r>
              <a:rPr lang="en-US" sz="2500" b="1" spc="250" dirty="0" smtClean="0">
                <a:solidFill>
                  <a:srgbClr val="2C2C2C"/>
                </a:solidFill>
                <a:latin typeface="PT Serif Bold"/>
                <a:ea typeface="PT Serif Bold"/>
                <a:cs typeface="PT Serif Bold"/>
                <a:sym typeface="PT Serif Bold"/>
              </a:rPr>
              <a:t>»</a:t>
            </a:r>
            <a:endParaRPr lang="en-US" sz="2500" b="1" spc="250" dirty="0">
              <a:solidFill>
                <a:srgbClr val="2C2C2C"/>
              </a:solidFill>
              <a:latin typeface="PT Serif Bold"/>
              <a:ea typeface="PT Serif Bold"/>
              <a:cs typeface="PT Serif Bold"/>
              <a:sym typeface="PT Serif Bold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556309" y="3264743"/>
            <a:ext cx="4697993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59"/>
              </a:lnSpc>
            </a:pP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2</a:t>
            </a:r>
            <a:r>
              <a:rPr lang="kk-KZ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2</a:t>
            </a: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 СӘУІР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9144000" y="3264743"/>
            <a:ext cx="4697993" cy="560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4359"/>
              </a:lnSpc>
            </a:pP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2</a:t>
            </a:r>
            <a:r>
              <a:rPr lang="kk-KZ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3</a:t>
            </a:r>
            <a:r>
              <a:rPr lang="en-US" sz="3999" b="1" spc="199" dirty="0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 СӘУІР</a:t>
            </a:r>
          </a:p>
        </p:txBody>
      </p:sp>
      <p:sp>
        <p:nvSpPr>
          <p:cNvPr id="4" name="AutoShape 4"/>
          <p:cNvSpPr/>
          <p:nvPr/>
        </p:nvSpPr>
        <p:spPr>
          <a:xfrm flipH="1" flipV="1">
            <a:off x="1356076" y="3631301"/>
            <a:ext cx="0" cy="6194135"/>
          </a:xfrm>
          <a:prstGeom prst="line">
            <a:avLst/>
          </a:prstGeom>
          <a:ln w="19050" cap="flat">
            <a:solidFill>
              <a:srgbClr val="3F6463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ru-KZ"/>
          </a:p>
        </p:txBody>
      </p:sp>
      <p:sp>
        <p:nvSpPr>
          <p:cNvPr id="5" name="AutoShape 5"/>
          <p:cNvSpPr/>
          <p:nvPr/>
        </p:nvSpPr>
        <p:spPr>
          <a:xfrm flipV="1">
            <a:off x="8888301" y="3631301"/>
            <a:ext cx="0" cy="6194135"/>
          </a:xfrm>
          <a:prstGeom prst="line">
            <a:avLst/>
          </a:prstGeom>
          <a:ln w="19050" cap="flat">
            <a:solidFill>
              <a:srgbClr val="3F6463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ru-KZ"/>
          </a:p>
        </p:txBody>
      </p:sp>
      <p:sp>
        <p:nvSpPr>
          <p:cNvPr id="6" name="TextBox 6"/>
          <p:cNvSpPr txBox="1"/>
          <p:nvPr/>
        </p:nvSpPr>
        <p:spPr>
          <a:xfrm>
            <a:off x="1556309" y="4072962"/>
            <a:ext cx="4982559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500" b="1" spc="250">
                <a:solidFill>
                  <a:srgbClr val="2C2C2C"/>
                </a:solidFill>
                <a:latin typeface="PT Serif Bold"/>
                <a:ea typeface="PT Serif Bold"/>
                <a:cs typeface="PT Serif Bold"/>
                <a:sym typeface="PT Serif Bold"/>
              </a:rPr>
              <a:t>«КІТАП – БІЛІМ БҰЛАҒЫ» ЗИЯТКЕРЛІК КҮН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288351" y="3982318"/>
            <a:ext cx="5500537" cy="869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3500"/>
              </a:lnSpc>
              <a:spcBef>
                <a:spcPct val="0"/>
              </a:spcBef>
            </a:pPr>
            <a:r>
              <a:rPr lang="en-US" sz="2500" b="1" spc="250">
                <a:solidFill>
                  <a:srgbClr val="2C2C2C"/>
                </a:solidFill>
                <a:latin typeface="PT Serif Bold"/>
                <a:ea typeface="PT Serif Bold"/>
                <a:cs typeface="PT Serif Bold"/>
                <a:sym typeface="PT Serif Bold"/>
              </a:rPr>
              <a:t>«БАЛАЛАР ӘДЕБИЕТІНЕН-БІЛІМ МЕН ҒЫЛЫМҒА» 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958367" y="5306876"/>
            <a:ext cx="5973115" cy="2197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Әдеби </a:t>
            </a: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викторина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</a:t>
            </a: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«Кітап сыйла»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акциясы,</a:t>
            </a: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Сұрақ-жауап,</a:t>
            </a: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интеллектуалдық ойындар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</a:t>
            </a: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Челлендж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(оқыған кітаптарымен фотолар, қысқа бейнелерді әлеуметтік желіде насихаттау),кітап жәрмеңкесін ұйымдастыру,</a:t>
            </a:r>
          </a:p>
          <a:p>
            <a:pPr marL="345439" lvl="1" indent="-172720" algn="just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Комикс </a:t>
            </a: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кітаптар көрмесін және «Өз</a:t>
            </a:r>
            <a:r>
              <a:rPr lang="en-US" sz="1599" b="1" u="none" strike="noStrike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 комиксіңді жаса»</a:t>
            </a:r>
            <a:r>
              <a:rPr lang="en-US" sz="1599" u="none" strike="noStrike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шеберлік сағатын өткізу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24702" y="5203505"/>
            <a:ext cx="6274145" cy="3302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Буккроссинг</a:t>
            </a: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Онкүндіктегі </a:t>
            </a: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үздіктер шеруін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ұйымдастыру,</a:t>
            </a: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Танымдық және энциклопедиялық әдебиеттер көрмесін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ұйымдастыру,</a:t>
            </a:r>
          </a:p>
          <a:p>
            <a:pPr marL="345439" lvl="1" indent="-172720" algn="just">
              <a:lnSpc>
                <a:spcPts val="2239"/>
              </a:lnSpc>
              <a:buFont typeface="Arial"/>
              <a:buChar char="•"/>
            </a:pP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“Бірге оқимыз”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жобасы аясында облыс/қала/аудан әкімдері мен басқарма басшылары/аудандық, қалалық білім бөлімдері басшылары/ мектеп директоларының мектеп оқушыларына кітап оқып, </a:t>
            </a: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еркін форматта кездесуін ұйымдастыру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,</a:t>
            </a:r>
          </a:p>
          <a:p>
            <a:pPr marL="345439" lvl="1" indent="-172720" algn="just">
              <a:lnSpc>
                <a:spcPts val="2239"/>
              </a:lnSpc>
              <a:spcBef>
                <a:spcPct val="0"/>
              </a:spcBef>
              <a:buFont typeface="Arial"/>
              <a:buChar char="•"/>
            </a:pP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Оқушылардың өз шығармаларын </a:t>
            </a:r>
            <a:r>
              <a:rPr lang="en-US" sz="1599" b="1" spc="159">
                <a:solidFill>
                  <a:srgbClr val="3F6463"/>
                </a:solidFill>
                <a:latin typeface="Lora Bold"/>
                <a:ea typeface="Lora Bold"/>
                <a:cs typeface="Lora Bold"/>
                <a:sym typeface="Lora Bold"/>
              </a:rPr>
              <a:t>оқу сағаты мен Жас ақындар мүшәйрасын</a:t>
            </a:r>
            <a:r>
              <a:rPr lang="en-US" sz="1599" spc="15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 өткізу</a:t>
            </a:r>
          </a:p>
        </p:txBody>
      </p:sp>
      <p:sp>
        <p:nvSpPr>
          <p:cNvPr id="10" name="AutoShape 10"/>
          <p:cNvSpPr/>
          <p:nvPr/>
        </p:nvSpPr>
        <p:spPr>
          <a:xfrm flipV="1">
            <a:off x="16931924" y="3631301"/>
            <a:ext cx="0" cy="6194135"/>
          </a:xfrm>
          <a:prstGeom prst="line">
            <a:avLst/>
          </a:prstGeom>
          <a:ln w="19050" cap="flat">
            <a:solidFill>
              <a:srgbClr val="3F6463"/>
            </a:solidFill>
            <a:prstDash val="solid"/>
            <a:headEnd type="none" w="sm" len="sm"/>
            <a:tailEnd type="oval" w="lg" len="lg"/>
          </a:ln>
        </p:spPr>
        <p:txBody>
          <a:bodyPr/>
          <a:lstStyle/>
          <a:p>
            <a:endParaRPr lang="ru-KZ"/>
          </a:p>
        </p:txBody>
      </p:sp>
      <p:sp>
        <p:nvSpPr>
          <p:cNvPr id="11" name="TextBox 11"/>
          <p:cNvSpPr txBox="1"/>
          <p:nvPr/>
        </p:nvSpPr>
        <p:spPr>
          <a:xfrm>
            <a:off x="1028700" y="727657"/>
            <a:ext cx="16588816" cy="15546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103"/>
              </a:lnSpc>
            </a:pPr>
            <a:r>
              <a:rPr lang="en-US" sz="5599" b="1" spc="279">
                <a:solidFill>
                  <a:srgbClr val="3F6463"/>
                </a:solidFill>
                <a:latin typeface="PT Serif Bold"/>
                <a:ea typeface="PT Serif Bold"/>
                <a:cs typeface="PT Serif Bold"/>
                <a:sym typeface="PT Serif Bold"/>
              </a:rPr>
              <a:t>ОНКҮНДІКТЕ ӨТКІЗУГЕ ҰСЫНЫЛАТЫН ІС-ШАРАЛАР ЖОСПАРЫ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619695" y="1283293"/>
            <a:ext cx="12707099" cy="98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629"/>
              </a:lnSpc>
            </a:pPr>
            <a:r>
              <a:rPr lang="en-US" sz="6999" b="1" spc="349">
                <a:solidFill>
                  <a:srgbClr val="2C2C2C"/>
                </a:solidFill>
                <a:latin typeface="PT Serif Bold"/>
                <a:ea typeface="PT Serif Bold"/>
                <a:cs typeface="PT Serif Bold"/>
                <a:sym typeface="PT Serif Bold"/>
              </a:rPr>
              <a:t>КҮТІЛЕТІН НӘТИЖЕЛЕР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2056063" y="3088005"/>
            <a:ext cx="14506202" cy="6170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82927" lvl="1" indent="-291463" algn="just">
              <a:lnSpc>
                <a:spcPts val="3779"/>
              </a:lnSpc>
              <a:buFont typeface="Arial"/>
              <a:buChar char="•"/>
            </a:pPr>
            <a:r>
              <a:rPr lang="en-US" sz="2699" spc="26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оқушылардың кітап оқуға деген қызығушылығы артады;</a:t>
            </a:r>
          </a:p>
          <a:p>
            <a:pPr algn="just">
              <a:lnSpc>
                <a:spcPts val="3779"/>
              </a:lnSpc>
            </a:pPr>
            <a:endParaRPr lang="en-US" sz="2699" spc="269">
              <a:solidFill>
                <a:srgbClr val="3F6463"/>
              </a:solidFill>
              <a:latin typeface="Lora"/>
              <a:ea typeface="Lora"/>
              <a:cs typeface="Lora"/>
              <a:sym typeface="Lora"/>
            </a:endParaRPr>
          </a:p>
          <a:p>
            <a:pPr marL="582927" lvl="1" indent="-291463" algn="just">
              <a:lnSpc>
                <a:spcPts val="3779"/>
              </a:lnSpc>
              <a:buFont typeface="Arial"/>
              <a:buChar char="•"/>
            </a:pPr>
            <a:r>
              <a:rPr lang="en-US" sz="2699" spc="26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балалар және әлем әдебиеті туралы білімдері кеңейеді;</a:t>
            </a:r>
          </a:p>
          <a:p>
            <a:pPr algn="just">
              <a:lnSpc>
                <a:spcPts val="3779"/>
              </a:lnSpc>
            </a:pPr>
            <a:endParaRPr lang="en-US" sz="2699" spc="269">
              <a:solidFill>
                <a:srgbClr val="3F6463"/>
              </a:solidFill>
              <a:latin typeface="Lora"/>
              <a:ea typeface="Lora"/>
              <a:cs typeface="Lora"/>
              <a:sym typeface="Lora"/>
            </a:endParaRPr>
          </a:p>
          <a:p>
            <a:pPr marL="582927" lvl="1" indent="-291463" algn="just">
              <a:lnSpc>
                <a:spcPts val="3779"/>
              </a:lnSpc>
              <a:buFont typeface="Arial"/>
              <a:buChar char="•"/>
            </a:pPr>
            <a:r>
              <a:rPr lang="en-US" sz="2699" spc="26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сөйлеу мәдениеті мен шығармашылық қабілеттері дамиды;</a:t>
            </a:r>
          </a:p>
          <a:p>
            <a:pPr algn="just">
              <a:lnSpc>
                <a:spcPts val="3779"/>
              </a:lnSpc>
            </a:pPr>
            <a:endParaRPr lang="en-US" sz="2699" spc="269">
              <a:solidFill>
                <a:srgbClr val="3F6463"/>
              </a:solidFill>
              <a:latin typeface="Lora"/>
              <a:ea typeface="Lora"/>
              <a:cs typeface="Lora"/>
              <a:sym typeface="Lora"/>
            </a:endParaRPr>
          </a:p>
          <a:p>
            <a:pPr marL="582927" lvl="1" indent="-291463" algn="just">
              <a:lnSpc>
                <a:spcPts val="3779"/>
              </a:lnSpc>
              <a:buFont typeface="Arial"/>
              <a:buChar char="•"/>
            </a:pPr>
            <a:r>
              <a:rPr lang="en-US" sz="2699" spc="26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мәнерлеп оқу дағдылары қалыптасады;</a:t>
            </a:r>
          </a:p>
          <a:p>
            <a:pPr algn="just">
              <a:lnSpc>
                <a:spcPts val="3779"/>
              </a:lnSpc>
            </a:pPr>
            <a:endParaRPr lang="en-US" sz="2699" spc="269">
              <a:solidFill>
                <a:srgbClr val="3F6463"/>
              </a:solidFill>
              <a:latin typeface="Lora"/>
              <a:ea typeface="Lora"/>
              <a:cs typeface="Lora"/>
              <a:sym typeface="Lora"/>
            </a:endParaRPr>
          </a:p>
          <a:p>
            <a:pPr marL="582927" lvl="1" indent="-291463" algn="just">
              <a:lnSpc>
                <a:spcPts val="3779"/>
              </a:lnSpc>
              <a:buFont typeface="Arial"/>
              <a:buChar char="•"/>
            </a:pPr>
            <a:r>
              <a:rPr lang="en-US" sz="2699" spc="26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мектеп, кітапхана және ата-ана арасындағы байланыс нығаяды;</a:t>
            </a:r>
          </a:p>
          <a:p>
            <a:pPr algn="just">
              <a:lnSpc>
                <a:spcPts val="3779"/>
              </a:lnSpc>
            </a:pPr>
            <a:endParaRPr lang="en-US" sz="2699" spc="269">
              <a:solidFill>
                <a:srgbClr val="3F6463"/>
              </a:solidFill>
              <a:latin typeface="Lora"/>
              <a:ea typeface="Lora"/>
              <a:cs typeface="Lora"/>
              <a:sym typeface="Lora"/>
            </a:endParaRPr>
          </a:p>
          <a:p>
            <a:pPr marL="582927" lvl="1" indent="-291463" algn="just">
              <a:lnSpc>
                <a:spcPts val="3779"/>
              </a:lnSpc>
              <a:buFont typeface="Arial"/>
              <a:buChar char="•"/>
            </a:pPr>
            <a:r>
              <a:rPr lang="en-US" sz="2699" spc="26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көркем сөзге құрмет пен оқырмандық мәдениет қалыптасады;</a:t>
            </a:r>
          </a:p>
          <a:p>
            <a:pPr algn="just">
              <a:lnSpc>
                <a:spcPts val="3779"/>
              </a:lnSpc>
            </a:pPr>
            <a:endParaRPr lang="en-US" sz="2699" spc="269">
              <a:solidFill>
                <a:srgbClr val="3F6463"/>
              </a:solidFill>
              <a:latin typeface="Lora"/>
              <a:ea typeface="Lora"/>
              <a:cs typeface="Lora"/>
              <a:sym typeface="Lora"/>
            </a:endParaRPr>
          </a:p>
          <a:p>
            <a:pPr marL="582927" lvl="1" indent="-291463" algn="just">
              <a:lnSpc>
                <a:spcPts val="3779"/>
              </a:lnSpc>
              <a:spcBef>
                <a:spcPct val="0"/>
              </a:spcBef>
              <a:buFont typeface="Arial"/>
              <a:buChar char="•"/>
            </a:pPr>
            <a:r>
              <a:rPr lang="en-US" sz="2699" u="none" strike="noStrike" spc="269">
                <a:solidFill>
                  <a:srgbClr val="3F6463"/>
                </a:solidFill>
                <a:latin typeface="Lora"/>
                <a:ea typeface="Lora"/>
                <a:cs typeface="Lora"/>
                <a:sym typeface="Lora"/>
              </a:rPr>
              <a:t>мектепте әдеби-мәдени орта қалыптасады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755</Words>
  <Application>Microsoft Office PowerPoint</Application>
  <PresentationFormat>Произвольный</PresentationFormat>
  <Paragraphs>96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5" baseType="lpstr">
      <vt:lpstr>Calibri</vt:lpstr>
      <vt:lpstr>PT Serif Bold</vt:lpstr>
      <vt:lpstr>Lora</vt:lpstr>
      <vt:lpstr>Arial</vt:lpstr>
      <vt:lpstr>Aptos</vt:lpstr>
      <vt:lpstr>Lora Bold</vt:lpstr>
      <vt:lpstr>PT Serif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White and Green Modern Photography Service Presentation</dc:title>
  <cp:lastModifiedBy>Yerlan Kalmakov</cp:lastModifiedBy>
  <cp:revision>5</cp:revision>
  <dcterms:created xsi:type="dcterms:W3CDTF">2006-08-16T00:00:00Z</dcterms:created>
  <dcterms:modified xsi:type="dcterms:W3CDTF">2026-04-14T05:19:04Z</dcterms:modified>
  <dc:identifier>DAHFCRSpgBI</dc:identifier>
</cp:coreProperties>
</file>